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3"/>
  </p:notesMasterIdLst>
  <p:sldIdLst>
    <p:sldId id="327" r:id="rId2"/>
    <p:sldId id="328" r:id="rId3"/>
    <p:sldId id="346" r:id="rId4"/>
    <p:sldId id="347" r:id="rId5"/>
    <p:sldId id="343" r:id="rId6"/>
    <p:sldId id="344" r:id="rId7"/>
    <p:sldId id="345" r:id="rId8"/>
    <p:sldId id="348" r:id="rId9"/>
    <p:sldId id="349" r:id="rId10"/>
    <p:sldId id="350" r:id="rId11"/>
    <p:sldId id="33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78364" autoAdjust="0"/>
  </p:normalViewPr>
  <p:slideViewPr>
    <p:cSldViewPr>
      <p:cViewPr varScale="1">
        <p:scale>
          <a:sx n="54" d="100"/>
          <a:sy n="54" d="100"/>
        </p:scale>
        <p:origin x="1212"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wavesys.com/sites/default/files/qubits2018_mifs_ver2.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information-theoretic concepts can only be applied to discrete variables. Therefore, feature selection algorithms in this family can only work with discrete data. For continuous feature values, some data discretization techniques are required beforehand. </a:t>
            </a:r>
          </a:p>
          <a:p>
            <a:endParaRPr lang="en-US" dirty="0" smtClean="0"/>
          </a:p>
          <a:p>
            <a:r>
              <a:rPr lang="en-US" dirty="0" smtClean="0"/>
              <a:t>MI is capable of measuring a general dependence between two features without assuming the distributions of the features</a:t>
            </a:r>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3</a:t>
            </a:fld>
            <a:endParaRPr lang="en-US"/>
          </a:p>
        </p:txBody>
      </p:sp>
    </p:spTree>
    <p:extLst>
      <p:ext uri="{BB962C8B-B14F-4D97-AF65-F5344CB8AC3E}">
        <p14:creationId xmlns:p14="http://schemas.microsoft.com/office/powerpoint/2010/main" val="4124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MIFS selects a feature subset with a size of k which maximizes the Mutual Information (MI) between the features and the target variable</a:t>
            </a:r>
          </a:p>
          <a:p>
            <a:r>
              <a:rPr lang="en-US" dirty="0" smtClean="0">
                <a:hlinkClick r:id="rId3"/>
              </a:rPr>
              <a:t>https://www.dwavesys.com/sites/default/files/qubits2018_mifs_ver2.pdf</a:t>
            </a:r>
            <a:endParaRPr lang="en-US" dirty="0" smtClean="0"/>
          </a:p>
          <a:p>
            <a:r>
              <a:rPr lang="en-US" dirty="0" smtClean="0"/>
              <a:t>We want to determine which attribute in a given set of training feature vectors is most useful for discriminating between the classes to be learned. • Information gain tells us how important a given attribute of the feature vectors is.</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5</a:t>
            </a:fld>
            <a:endParaRPr lang="en-US"/>
          </a:p>
        </p:txBody>
      </p:sp>
    </p:spTree>
    <p:extLst>
      <p:ext uri="{BB962C8B-B14F-4D97-AF65-F5344CB8AC3E}">
        <p14:creationId xmlns:p14="http://schemas.microsoft.com/office/powerpoint/2010/main" val="184157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information gain ratio is a variant of the mutual information.</a:t>
            </a:r>
          </a:p>
          <a:p>
            <a:r>
              <a:rPr lang="en-US" sz="1200" b="0" i="0" kern="1200" dirty="0" smtClean="0">
                <a:solidFill>
                  <a:schemeClr val="tx1"/>
                </a:solidFill>
                <a:effectLst/>
                <a:latin typeface="+mn-lt"/>
                <a:ea typeface="+mn-ea"/>
                <a:cs typeface="+mn-cs"/>
              </a:rPr>
              <a:t>It can be seen as a normalization of  the mutual information values from 0 to 1. It is the ratio of information to the entropy of the target attribute. By doing so, it also reduces the bias toward attributes with many values.</a:t>
            </a:r>
          </a:p>
          <a:p>
            <a:endParaRPr lang="en-US" sz="1200" b="0" i="0" kern="1200" dirty="0" smtClean="0">
              <a:solidFill>
                <a:schemeClr val="tx1"/>
              </a:solidFill>
              <a:effectLst/>
              <a:latin typeface="+mn-lt"/>
              <a:ea typeface="+mn-ea"/>
              <a:cs typeface="+mn-cs"/>
            </a:endParaRPr>
          </a:p>
          <a:p>
            <a:r>
              <a:rPr lang="en-US" dirty="0" smtClean="0"/>
              <a:t> Gain ratio: a modification of the information gain that reduces its bias  Gain ratio takes number and size of branches into account when choosing an attribute  It corrects the information gain by taking the intrinsic information of a split into account  Intrinsic information: entropy of distribution of instances into branches (i.e. how much info do we need to tell which branch an instance belongs to)</a:t>
            </a:r>
          </a:p>
          <a:p>
            <a:endParaRPr lang="en-US" dirty="0" smtClean="0"/>
          </a:p>
          <a:p>
            <a:r>
              <a:rPr lang="en-US" sz="1200" b="0" i="0" kern="1200" dirty="0" smtClean="0">
                <a:solidFill>
                  <a:schemeClr val="tx1"/>
                </a:solidFill>
                <a:effectLst/>
                <a:latin typeface="+mn-lt"/>
                <a:ea typeface="+mn-ea"/>
                <a:cs typeface="+mn-cs"/>
              </a:rPr>
              <a:t>The information gain ratio is a variant of the mutual information. It can be seen as a normalization of the mutual information values from 0 to 1. It is the ratio of information to the entropy of the target attribute. By doing so, it also reduces the bias toward attributes with many values. There exists several versions of the definition of this measure. Especially, there exists an asymmetric and a symmetric version.</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6</a:t>
            </a:fld>
            <a:endParaRPr lang="en-US"/>
          </a:p>
        </p:txBody>
      </p:sp>
    </p:spTree>
    <p:extLst>
      <p:ext uri="{BB962C8B-B14F-4D97-AF65-F5344CB8AC3E}">
        <p14:creationId xmlns:p14="http://schemas.microsoft.com/office/powerpoint/2010/main" val="188080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CART (Classification and Regression Tree) </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7</a:t>
            </a:fld>
            <a:endParaRPr lang="en-US"/>
          </a:p>
        </p:txBody>
      </p:sp>
    </p:spTree>
    <p:extLst>
      <p:ext uri="{BB962C8B-B14F-4D97-AF65-F5344CB8AC3E}">
        <p14:creationId xmlns:p14="http://schemas.microsoft.com/office/powerpoint/2010/main" val="4108090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Feature subset selection using </a:t>
            </a:r>
            <a:r>
              <a:rPr lang="en-US" dirty="0" smtClean="0">
                <a:latin typeface="Helvetica" panose="020B0604020202020204" pitchFamily="34" charset="0"/>
                <a:cs typeface="Helvetica" panose="020B0604020202020204" pitchFamily="34" charset="0"/>
              </a:rPr>
              <a:t>Information Theoretic Metrics</a:t>
            </a:r>
            <a:r>
              <a:rPr lang="en-US" dirty="0">
                <a:latin typeface="Helvetica" panose="020B0604020202020204" pitchFamily="34" charset="0"/>
                <a:cs typeface="Helvetica" panose="020B0604020202020204" pitchFamily="34" charset="0"/>
              </a:rPr>
              <a:t/>
            </a:r>
            <a:br>
              <a:rPr lang="en-US" dirty="0">
                <a:latin typeface="Helvetica" panose="020B0604020202020204" pitchFamily="34" charset="0"/>
                <a:cs typeface="Helvetica" panose="020B0604020202020204" pitchFamily="34" charset="0"/>
              </a:rPr>
            </a:b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2393412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(Contd..)</a:t>
            </a:r>
          </a:p>
        </p:txBody>
      </p:sp>
      <p:graphicFrame>
        <p:nvGraphicFramePr>
          <p:cNvPr id="5" name="Table 4"/>
          <p:cNvGraphicFramePr>
            <a:graphicFrameLocks noGrp="1"/>
          </p:cNvGraphicFramePr>
          <p:nvPr/>
        </p:nvGraphicFramePr>
        <p:xfrm>
          <a:off x="1600200" y="1981200"/>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1271669"/>
                    </a:ext>
                  </a:extLst>
                </a:gridCol>
                <a:gridCol w="2032000">
                  <a:extLst>
                    <a:ext uri="{9D8B030D-6E8A-4147-A177-3AD203B41FA5}">
                      <a16:colId xmlns:a16="http://schemas.microsoft.com/office/drawing/2014/main" val="3915839157"/>
                    </a:ext>
                  </a:extLst>
                </a:gridCol>
                <a:gridCol w="2032000">
                  <a:extLst>
                    <a:ext uri="{9D8B030D-6E8A-4147-A177-3AD203B41FA5}">
                      <a16:colId xmlns:a16="http://schemas.microsoft.com/office/drawing/2014/main" val="2462514376"/>
                    </a:ext>
                  </a:extLst>
                </a:gridCol>
                <a:gridCol w="2032000">
                  <a:extLst>
                    <a:ext uri="{9D8B030D-6E8A-4147-A177-3AD203B41FA5}">
                      <a16:colId xmlns:a16="http://schemas.microsoft.com/office/drawing/2014/main" val="3453531896"/>
                    </a:ext>
                  </a:extLst>
                </a:gridCol>
              </a:tblGrid>
              <a:tr h="370840">
                <a:tc>
                  <a:txBody>
                    <a:bodyPr/>
                    <a:lstStyle/>
                    <a:p>
                      <a:endParaRPr lang="en-US" dirty="0"/>
                    </a:p>
                  </a:txBody>
                  <a:tcPr/>
                </a:tc>
                <a:tc>
                  <a:txBody>
                    <a:bodyPr/>
                    <a:lstStyle/>
                    <a:p>
                      <a:r>
                        <a:rPr lang="en-US" dirty="0" smtClean="0"/>
                        <a:t>Info</a:t>
                      </a:r>
                      <a:r>
                        <a:rPr lang="en-US" baseline="0" dirty="0" smtClean="0"/>
                        <a:t>rmation Gain</a:t>
                      </a:r>
                      <a:endParaRPr lang="en-US" dirty="0"/>
                    </a:p>
                  </a:txBody>
                  <a:tcPr/>
                </a:tc>
                <a:tc>
                  <a:txBody>
                    <a:bodyPr/>
                    <a:lstStyle/>
                    <a:p>
                      <a:r>
                        <a:rPr lang="en-US" dirty="0" smtClean="0"/>
                        <a:t>Gain Ratio</a:t>
                      </a:r>
                      <a:endParaRPr lang="en-US" dirty="0"/>
                    </a:p>
                  </a:txBody>
                  <a:tcPr/>
                </a:tc>
                <a:tc>
                  <a:txBody>
                    <a:bodyPr/>
                    <a:lstStyle/>
                    <a:p>
                      <a:r>
                        <a:rPr lang="en-US" dirty="0" smtClean="0"/>
                        <a:t>Gini</a:t>
                      </a:r>
                      <a:endParaRPr lang="en-US" dirty="0"/>
                    </a:p>
                  </a:txBody>
                  <a:tcPr/>
                </a:tc>
                <a:extLst>
                  <a:ext uri="{0D108BD9-81ED-4DB2-BD59-A6C34878D82A}">
                    <a16:rowId xmlns:a16="http://schemas.microsoft.com/office/drawing/2014/main" val="4263458083"/>
                  </a:ext>
                </a:extLst>
              </a:tr>
              <a:tr h="370840">
                <a:tc>
                  <a:txBody>
                    <a:bodyPr/>
                    <a:lstStyle/>
                    <a:p>
                      <a:r>
                        <a:rPr lang="en-US" dirty="0" smtClean="0"/>
                        <a:t>Gender</a:t>
                      </a:r>
                      <a:endParaRPr lang="en-US" dirty="0"/>
                    </a:p>
                  </a:txBody>
                  <a:tcPr/>
                </a:tc>
                <a:tc>
                  <a:txBody>
                    <a:bodyPr/>
                    <a:lstStyle/>
                    <a:p>
                      <a:r>
                        <a:rPr lang="en-US" dirty="0" smtClean="0"/>
                        <a:t>0.147</a:t>
                      </a:r>
                      <a:endParaRPr lang="en-US" dirty="0"/>
                    </a:p>
                  </a:txBody>
                  <a:tcPr/>
                </a:tc>
                <a:tc>
                  <a:txBody>
                    <a:bodyPr/>
                    <a:lstStyle/>
                    <a:p>
                      <a:r>
                        <a:rPr lang="en-US" dirty="0" smtClean="0"/>
                        <a:t>0.147</a:t>
                      </a:r>
                      <a:endParaRPr lang="en-US" dirty="0"/>
                    </a:p>
                  </a:txBody>
                  <a:tcPr/>
                </a:tc>
                <a:tc>
                  <a:txBody>
                    <a:bodyPr/>
                    <a:lstStyle/>
                    <a:p>
                      <a:r>
                        <a:rPr lang="en-US" dirty="0" smtClean="0"/>
                        <a:t>0.6</a:t>
                      </a:r>
                      <a:endParaRPr lang="en-US" dirty="0"/>
                    </a:p>
                  </a:txBody>
                  <a:tcPr/>
                </a:tc>
                <a:extLst>
                  <a:ext uri="{0D108BD9-81ED-4DB2-BD59-A6C34878D82A}">
                    <a16:rowId xmlns:a16="http://schemas.microsoft.com/office/drawing/2014/main" val="152984620"/>
                  </a:ext>
                </a:extLst>
              </a:tr>
              <a:tr h="370840">
                <a:tc>
                  <a:txBody>
                    <a:bodyPr/>
                    <a:lstStyle/>
                    <a:p>
                      <a:r>
                        <a:rPr lang="en-US" dirty="0" smtClean="0"/>
                        <a:t>Car Ownership</a:t>
                      </a:r>
                      <a:endParaRPr lang="en-US" dirty="0"/>
                    </a:p>
                  </a:txBody>
                  <a:tcPr/>
                </a:tc>
                <a:tc>
                  <a:txBody>
                    <a:bodyPr/>
                    <a:lstStyle/>
                    <a:p>
                      <a:r>
                        <a:rPr lang="en-US" dirty="0" smtClean="0"/>
                        <a:t>0.544</a:t>
                      </a:r>
                      <a:endParaRPr lang="en-US" dirty="0"/>
                    </a:p>
                  </a:txBody>
                  <a:tcPr/>
                </a:tc>
                <a:tc>
                  <a:txBody>
                    <a:bodyPr/>
                    <a:lstStyle/>
                    <a:p>
                      <a:r>
                        <a:rPr lang="en-US" dirty="0" smtClean="0"/>
                        <a:t>0.368</a:t>
                      </a:r>
                      <a:endParaRPr lang="en-US" dirty="0"/>
                    </a:p>
                  </a:txBody>
                  <a:tcPr/>
                </a:tc>
                <a:tc>
                  <a:txBody>
                    <a:bodyPr/>
                    <a:lstStyle/>
                    <a:p>
                      <a:r>
                        <a:rPr lang="en-US" dirty="0" smtClean="0"/>
                        <a:t>0.453</a:t>
                      </a:r>
                      <a:endParaRPr lang="en-US" dirty="0"/>
                    </a:p>
                  </a:txBody>
                  <a:tcPr/>
                </a:tc>
                <a:extLst>
                  <a:ext uri="{0D108BD9-81ED-4DB2-BD59-A6C34878D82A}">
                    <a16:rowId xmlns:a16="http://schemas.microsoft.com/office/drawing/2014/main" val="399796247"/>
                  </a:ext>
                </a:extLst>
              </a:tr>
              <a:tr h="370840">
                <a:tc>
                  <a:txBody>
                    <a:bodyPr/>
                    <a:lstStyle/>
                    <a:p>
                      <a:r>
                        <a:rPr lang="en-US" dirty="0" smtClean="0"/>
                        <a:t>Travel Cost</a:t>
                      </a:r>
                      <a:endParaRPr lang="en-US" dirty="0"/>
                    </a:p>
                  </a:txBody>
                  <a:tcPr/>
                </a:tc>
                <a:tc>
                  <a:txBody>
                    <a:bodyPr/>
                    <a:lstStyle/>
                    <a:p>
                      <a:r>
                        <a:rPr lang="en-US" dirty="0" smtClean="0"/>
                        <a:t>1.21</a:t>
                      </a:r>
                      <a:endParaRPr lang="en-US" dirty="0"/>
                    </a:p>
                  </a:txBody>
                  <a:tcPr/>
                </a:tc>
                <a:tc>
                  <a:txBody>
                    <a:bodyPr/>
                    <a:lstStyle/>
                    <a:p>
                      <a:r>
                        <a:rPr lang="en-US" dirty="0" smtClean="0"/>
                        <a:t>0.818</a:t>
                      </a:r>
                      <a:endParaRPr lang="en-US" dirty="0"/>
                    </a:p>
                  </a:txBody>
                  <a:tcPr/>
                </a:tc>
                <a:tc>
                  <a:txBody>
                    <a:bodyPr/>
                    <a:lstStyle/>
                    <a:p>
                      <a:r>
                        <a:rPr lang="en-US" dirty="0" smtClean="0"/>
                        <a:t>0.16</a:t>
                      </a:r>
                      <a:endParaRPr lang="en-US" dirty="0"/>
                    </a:p>
                  </a:txBody>
                  <a:tcPr/>
                </a:tc>
                <a:extLst>
                  <a:ext uri="{0D108BD9-81ED-4DB2-BD59-A6C34878D82A}">
                    <a16:rowId xmlns:a16="http://schemas.microsoft.com/office/drawing/2014/main" val="3104520263"/>
                  </a:ext>
                </a:extLst>
              </a:tr>
              <a:tr h="370840">
                <a:tc>
                  <a:txBody>
                    <a:bodyPr/>
                    <a:lstStyle/>
                    <a:p>
                      <a:r>
                        <a:rPr lang="en-US" dirty="0" smtClean="0"/>
                        <a:t>Income</a:t>
                      </a:r>
                      <a:r>
                        <a:rPr lang="en-US" baseline="0" dirty="0" smtClean="0"/>
                        <a:t> Level</a:t>
                      </a:r>
                      <a:endParaRPr lang="en-US" dirty="0"/>
                    </a:p>
                  </a:txBody>
                  <a:tcPr/>
                </a:tc>
                <a:tc>
                  <a:txBody>
                    <a:bodyPr/>
                    <a:lstStyle/>
                    <a:p>
                      <a:r>
                        <a:rPr lang="en-US" dirty="0" smtClean="0"/>
                        <a:t>0.696</a:t>
                      </a:r>
                      <a:endParaRPr lang="en-US" dirty="0"/>
                    </a:p>
                  </a:txBody>
                  <a:tcPr/>
                </a:tc>
                <a:tc>
                  <a:txBody>
                    <a:bodyPr/>
                    <a:lstStyle/>
                    <a:p>
                      <a:r>
                        <a:rPr lang="en-US" dirty="0" smtClean="0"/>
                        <a:t>0.458</a:t>
                      </a:r>
                      <a:endParaRPr lang="en-US" dirty="0"/>
                    </a:p>
                  </a:txBody>
                  <a:tcPr/>
                </a:tc>
                <a:tc>
                  <a:txBody>
                    <a:bodyPr/>
                    <a:lstStyle/>
                    <a:p>
                      <a:r>
                        <a:rPr lang="en-US" dirty="0" smtClean="0"/>
                        <a:t>0.366</a:t>
                      </a:r>
                      <a:endParaRPr lang="en-US" dirty="0"/>
                    </a:p>
                  </a:txBody>
                  <a:tcPr/>
                </a:tc>
                <a:extLst>
                  <a:ext uri="{0D108BD9-81ED-4DB2-BD59-A6C34878D82A}">
                    <a16:rowId xmlns:a16="http://schemas.microsoft.com/office/drawing/2014/main" val="520243223"/>
                  </a:ext>
                </a:extLst>
              </a:tr>
            </a:tbl>
          </a:graphicData>
        </a:graphic>
      </p:graphicFrame>
    </p:spTree>
    <p:extLst>
      <p:ext uri="{BB962C8B-B14F-4D97-AF65-F5344CB8AC3E}">
        <p14:creationId xmlns:p14="http://schemas.microsoft.com/office/powerpoint/2010/main" val="359376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normAutofit/>
          </a:bodyPr>
          <a:lstStyle/>
          <a:p>
            <a:pPr marL="0" lvl="1" algn="r">
              <a:spcBef>
                <a:spcPts val="1000"/>
              </a:spcBef>
            </a:pPr>
            <a:r>
              <a:rPr lang="en-US" sz="2400" dirty="0" smtClean="0">
                <a:latin typeface="Helvetica" panose="020B0604020202020204" pitchFamily="34" charset="0"/>
                <a:cs typeface="Helvetica" panose="020B0604020202020204" pitchFamily="34" charset="0"/>
              </a:rPr>
              <a:t>In our next session:</a:t>
            </a:r>
            <a:r>
              <a:rPr lang="en-IN" sz="2400" dirty="0"/>
              <a:t> Feature subset selection using </a:t>
            </a:r>
            <a:r>
              <a:rPr lang="en-US" sz="2400" dirty="0">
                <a:latin typeface="Helvetica" panose="020B0604020202020204" pitchFamily="34" charset="0"/>
                <a:cs typeface="Helvetica" panose="020B0604020202020204" pitchFamily="34" charset="0"/>
              </a:rPr>
              <a:t>Fisher Score</a:t>
            </a: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13509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2400" dirty="0" smtClean="0"/>
              <a:t>Define Entropy and Mutual Information </a:t>
            </a:r>
          </a:p>
        </p:txBody>
      </p:sp>
    </p:spTree>
    <p:extLst>
      <p:ext uri="{BB962C8B-B14F-4D97-AF65-F5344CB8AC3E}">
        <p14:creationId xmlns:p14="http://schemas.microsoft.com/office/powerpoint/2010/main" val="359843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Information </a:t>
            </a:r>
            <a:r>
              <a:rPr lang="en-US" dirty="0" smtClean="0"/>
              <a:t>Theoretic approaches for Feature selection </a:t>
            </a:r>
            <a:endParaRPr lang="en-US" dirty="0"/>
          </a:p>
        </p:txBody>
      </p:sp>
      <p:sp>
        <p:nvSpPr>
          <p:cNvPr id="4" name="Text Placeholder 3"/>
          <p:cNvSpPr>
            <a:spLocks noGrp="1"/>
          </p:cNvSpPr>
          <p:nvPr>
            <p:ph type="body" sz="quarter" idx="14"/>
          </p:nvPr>
        </p:nvSpPr>
        <p:spPr/>
        <p:txBody>
          <a:bodyPr>
            <a:noAutofit/>
          </a:bodyPr>
          <a:lstStyle/>
          <a:p>
            <a:r>
              <a:rPr lang="en-US" sz="2400" dirty="0"/>
              <a:t>Which test is more informative?</a:t>
            </a:r>
          </a:p>
        </p:txBody>
      </p:sp>
      <p:pic>
        <p:nvPicPr>
          <p:cNvPr id="5" name="Picture 4"/>
          <p:cNvPicPr>
            <a:picLocks noChangeAspect="1"/>
          </p:cNvPicPr>
          <p:nvPr/>
        </p:nvPicPr>
        <p:blipFill>
          <a:blip r:embed="rId3"/>
          <a:stretch>
            <a:fillRect/>
          </a:stretch>
        </p:blipFill>
        <p:spPr>
          <a:xfrm>
            <a:off x="329247" y="1756356"/>
            <a:ext cx="4352925" cy="4162425"/>
          </a:xfrm>
          <a:prstGeom prst="rect">
            <a:avLst/>
          </a:prstGeom>
        </p:spPr>
      </p:pic>
      <p:pic>
        <p:nvPicPr>
          <p:cNvPr id="6" name="Picture 5"/>
          <p:cNvPicPr>
            <a:picLocks noChangeAspect="1"/>
          </p:cNvPicPr>
          <p:nvPr/>
        </p:nvPicPr>
        <p:blipFill>
          <a:blip r:embed="rId4"/>
          <a:stretch>
            <a:fillRect/>
          </a:stretch>
        </p:blipFill>
        <p:spPr>
          <a:xfrm>
            <a:off x="7620000" y="1777922"/>
            <a:ext cx="3657600" cy="4267200"/>
          </a:xfrm>
          <a:prstGeom prst="rect">
            <a:avLst/>
          </a:prstGeom>
        </p:spPr>
      </p:pic>
      <p:sp>
        <p:nvSpPr>
          <p:cNvPr id="7" name="Rectangle 6"/>
          <p:cNvSpPr/>
          <p:nvPr/>
        </p:nvSpPr>
        <p:spPr>
          <a:xfrm>
            <a:off x="248728" y="6185965"/>
            <a:ext cx="11028872" cy="461665"/>
          </a:xfrm>
          <a:prstGeom prst="rect">
            <a:avLst/>
          </a:prstGeom>
        </p:spPr>
        <p:txBody>
          <a:bodyPr wrap="square">
            <a:spAutoFit/>
          </a:bodyPr>
          <a:lstStyle/>
          <a:p>
            <a:pPr marL="342900" indent="-342900">
              <a:buFont typeface="Wingdings" panose="05000000000000000000" pitchFamily="2" charset="2"/>
              <a:buChar char="Ø"/>
            </a:pPr>
            <a:r>
              <a:rPr lang="en-US" sz="2400" dirty="0" smtClean="0">
                <a:solidFill>
                  <a:srgbClr val="FF0000"/>
                </a:solidFill>
                <a:latin typeface="Helvetica" panose="020B0604020202020204" pitchFamily="34" charset="0"/>
                <a:cs typeface="Helvetica" panose="020B0604020202020204" pitchFamily="34" charset="0"/>
              </a:rPr>
              <a:t>Information-theoretic </a:t>
            </a:r>
            <a:r>
              <a:rPr lang="en-US" sz="2400" dirty="0">
                <a:solidFill>
                  <a:srgbClr val="FF0000"/>
                </a:solidFill>
                <a:latin typeface="Helvetica" panose="020B0604020202020204" pitchFamily="34" charset="0"/>
                <a:cs typeface="Helvetica" panose="020B0604020202020204" pitchFamily="34" charset="0"/>
              </a:rPr>
              <a:t>concepts can only be applied to discrete variables. </a:t>
            </a:r>
          </a:p>
        </p:txBody>
      </p:sp>
    </p:spTree>
    <p:extLst>
      <p:ext uri="{BB962C8B-B14F-4D97-AF65-F5344CB8AC3E}">
        <p14:creationId xmlns:p14="http://schemas.microsoft.com/office/powerpoint/2010/main" val="26197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 and Conditional entropy</a:t>
            </a:r>
            <a:endParaRPr lang="en-US" dirty="0"/>
          </a:p>
        </p:txBody>
      </p:sp>
      <p:sp>
        <p:nvSpPr>
          <p:cNvPr id="4" name="Text Placeholder 3"/>
          <p:cNvSpPr>
            <a:spLocks noGrp="1"/>
          </p:cNvSpPr>
          <p:nvPr>
            <p:ph type="body" sz="quarter" idx="14"/>
          </p:nvPr>
        </p:nvSpPr>
        <p:spPr/>
        <p:txBody>
          <a:bodyPr>
            <a:noAutofit/>
          </a:bodyPr>
          <a:lstStyle/>
          <a:p>
            <a:pPr marL="342900" indent="-342900">
              <a:buFont typeface="Wingdings" panose="05000000000000000000" pitchFamily="2" charset="2"/>
              <a:buChar char="Ø"/>
            </a:pPr>
            <a:r>
              <a:rPr lang="en-US" sz="2400" dirty="0"/>
              <a:t>Entropy: </a:t>
            </a:r>
            <a:r>
              <a:rPr lang="en-US" sz="2400" dirty="0" smtClean="0"/>
              <a:t>A </a:t>
            </a:r>
            <a:r>
              <a:rPr lang="en-US" sz="2400" dirty="0"/>
              <a:t>common way to measure </a:t>
            </a:r>
            <a:r>
              <a:rPr lang="en-US" sz="2400" dirty="0" smtClean="0"/>
              <a:t>impurity or uncertainty</a:t>
            </a:r>
            <a:endParaRPr lang="en-US" sz="2400" dirty="0"/>
          </a:p>
        </p:txBody>
      </p:sp>
    </p:spTree>
    <p:extLst>
      <p:ext uri="{BB962C8B-B14F-4D97-AF65-F5344CB8AC3E}">
        <p14:creationId xmlns:p14="http://schemas.microsoft.com/office/powerpoint/2010/main" val="31143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Gain</a:t>
            </a:r>
            <a:endParaRPr lang="en-US" dirty="0"/>
          </a:p>
        </p:txBody>
      </p:sp>
      <p:sp>
        <p:nvSpPr>
          <p:cNvPr id="3" name="Text Placeholder 2"/>
          <p:cNvSpPr>
            <a:spLocks noGrp="1"/>
          </p:cNvSpPr>
          <p:nvPr>
            <p:ph type="body" sz="quarter" idx="13"/>
          </p:nvPr>
        </p:nvSpPr>
        <p:spPr>
          <a:xfrm>
            <a:off x="333729" y="4765492"/>
            <a:ext cx="10160000" cy="1953895"/>
          </a:xfrm>
        </p:spPr>
        <p:txBody>
          <a:bodyPr>
            <a:normAutofit fontScale="92500" lnSpcReduction="10000"/>
          </a:bodyPr>
          <a:lstStyle/>
          <a:p>
            <a:pPr>
              <a:buFont typeface="Wingdings" panose="05000000000000000000" pitchFamily="2" charset="2"/>
              <a:buChar char="ü"/>
            </a:pPr>
            <a:r>
              <a:rPr lang="en-US" sz="2400" dirty="0" smtClean="0">
                <a:solidFill>
                  <a:srgbClr val="92D050"/>
                </a:solidFill>
              </a:rPr>
              <a:t>Symmetric I(X,Y) = I(Y,X)</a:t>
            </a:r>
          </a:p>
          <a:p>
            <a:pPr>
              <a:buFont typeface="Wingdings" panose="05000000000000000000" pitchFamily="2" charset="2"/>
              <a:buChar char="ü"/>
            </a:pPr>
            <a:r>
              <a:rPr lang="en-US" sz="2400" dirty="0" smtClean="0">
                <a:solidFill>
                  <a:srgbClr val="92D050"/>
                </a:solidFill>
              </a:rPr>
              <a:t>Measures non-linear dependencies </a:t>
            </a:r>
          </a:p>
          <a:p>
            <a:pPr>
              <a:buFont typeface="Wingdings" panose="05000000000000000000" pitchFamily="2" charset="2"/>
              <a:buChar char="ü"/>
            </a:pPr>
            <a:r>
              <a:rPr lang="en-US" sz="2400" dirty="0">
                <a:solidFill>
                  <a:srgbClr val="FF0000"/>
                </a:solidFill>
              </a:rPr>
              <a:t>I(X;Y)=0 if X and Y are independent</a:t>
            </a:r>
          </a:p>
          <a:p>
            <a:pPr>
              <a:buFont typeface="Wingdings" panose="05000000000000000000" pitchFamily="2" charset="2"/>
              <a:buChar char="ü"/>
            </a:pPr>
            <a:r>
              <a:rPr lang="en-US" sz="2400" dirty="0" smtClean="0">
                <a:solidFill>
                  <a:srgbClr val="FF0000"/>
                </a:solidFill>
              </a:rPr>
              <a:t>Biased towards the features having large </a:t>
            </a:r>
          </a:p>
          <a:p>
            <a:pPr marL="0" indent="0">
              <a:buNone/>
            </a:pPr>
            <a:r>
              <a:rPr lang="en-US" sz="2400" dirty="0">
                <a:solidFill>
                  <a:srgbClr val="FF0000"/>
                </a:solidFill>
              </a:rPr>
              <a:t> </a:t>
            </a:r>
            <a:r>
              <a:rPr lang="en-US" sz="2400" dirty="0" smtClean="0">
                <a:solidFill>
                  <a:srgbClr val="FF0000"/>
                </a:solidFill>
              </a:rPr>
              <a:t> number of values</a:t>
            </a:r>
            <a:endParaRPr lang="en-US" sz="2400" dirty="0"/>
          </a:p>
        </p:txBody>
      </p:sp>
      <p:sp>
        <p:nvSpPr>
          <p:cNvPr id="4" name="Text Placeholder 3"/>
          <p:cNvSpPr>
            <a:spLocks noGrp="1"/>
          </p:cNvSpPr>
          <p:nvPr>
            <p:ph type="body" sz="quarter" idx="14"/>
          </p:nvPr>
        </p:nvSpPr>
        <p:spPr>
          <a:xfrm>
            <a:off x="333729" y="1053466"/>
            <a:ext cx="11196956" cy="1113453"/>
          </a:xfrm>
        </p:spPr>
        <p:txBody>
          <a:bodyPr>
            <a:noAutofit/>
          </a:bodyPr>
          <a:lstStyle/>
          <a:p>
            <a:pPr>
              <a:lnSpc>
                <a:spcPct val="150000"/>
              </a:lnSpc>
            </a:pPr>
            <a:r>
              <a:rPr lang="en-US" sz="2400" dirty="0" smtClean="0"/>
              <a:t>Information Gain IG(X;Y</a:t>
            </a:r>
            <a:r>
              <a:rPr lang="en-US" sz="2400" dirty="0"/>
              <a:t>) is a measure of the mutual independence between two random variables X and </a:t>
            </a:r>
            <a:r>
              <a:rPr lang="en-US" sz="2400" dirty="0" smtClean="0"/>
              <a:t>Y.</a:t>
            </a:r>
            <a:endParaRPr lang="en-US" sz="2400" dirty="0"/>
          </a:p>
        </p:txBody>
      </p:sp>
      <p:grpSp>
        <p:nvGrpSpPr>
          <p:cNvPr id="14" name="Group 13"/>
          <p:cNvGrpSpPr/>
          <p:nvPr/>
        </p:nvGrpSpPr>
        <p:grpSpPr>
          <a:xfrm>
            <a:off x="6742348" y="2081979"/>
            <a:ext cx="5619970" cy="2743200"/>
            <a:chOff x="8477030" y="4065494"/>
            <a:chExt cx="5619970" cy="2743200"/>
          </a:xfrm>
        </p:grpSpPr>
        <p:grpSp>
          <p:nvGrpSpPr>
            <p:cNvPr id="12" name="Group 11"/>
            <p:cNvGrpSpPr/>
            <p:nvPr/>
          </p:nvGrpSpPr>
          <p:grpSpPr>
            <a:xfrm>
              <a:off x="8505715" y="4343400"/>
              <a:ext cx="5591285" cy="2119313"/>
              <a:chOff x="8505715" y="4343400"/>
              <a:chExt cx="5591285" cy="2119313"/>
            </a:xfrm>
          </p:grpSpPr>
          <p:sp>
            <p:nvSpPr>
              <p:cNvPr id="6" name="Up Arrow 5"/>
              <p:cNvSpPr/>
              <p:nvPr/>
            </p:nvSpPr>
            <p:spPr>
              <a:xfrm>
                <a:off x="10363200" y="4343400"/>
                <a:ext cx="533400" cy="2119313"/>
              </a:xfrm>
              <a:prstGeom prst="upArrow">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571577" y="4648200"/>
                <a:ext cx="819455" cy="461665"/>
              </a:xfrm>
              <a:prstGeom prst="rect">
                <a:avLst/>
              </a:prstGeom>
              <a:noFill/>
            </p:spPr>
            <p:txBody>
              <a:bodyPr wrap="none" rtlCol="0">
                <a:spAutoFit/>
              </a:bodyPr>
              <a:lstStyle/>
              <a:p>
                <a:r>
                  <a:rPr lang="en-US" sz="2400" dirty="0" smtClean="0">
                    <a:solidFill>
                      <a:srgbClr val="FF0000"/>
                    </a:solidFill>
                    <a:latin typeface="Helvetica" panose="020B0604020202020204" pitchFamily="34" charset="0"/>
                    <a:cs typeface="Helvetica" panose="020B0604020202020204" pitchFamily="34" charset="0"/>
                  </a:rPr>
                  <a:t>High</a:t>
                </a:r>
                <a:endParaRPr lang="en-US" sz="2400" dirty="0">
                  <a:solidFill>
                    <a:srgbClr val="FF0000"/>
                  </a:solidFill>
                  <a:latin typeface="Helvetica" panose="020B0604020202020204" pitchFamily="34" charset="0"/>
                  <a:cs typeface="Helvetica" panose="020B0604020202020204" pitchFamily="34" charset="0"/>
                </a:endParaRPr>
              </a:p>
            </p:txBody>
          </p:sp>
          <p:sp>
            <p:nvSpPr>
              <p:cNvPr id="8" name="TextBox 7"/>
              <p:cNvSpPr txBox="1"/>
              <p:nvPr/>
            </p:nvSpPr>
            <p:spPr>
              <a:xfrm>
                <a:off x="9571577" y="5987601"/>
                <a:ext cx="750526" cy="461665"/>
              </a:xfrm>
              <a:prstGeom prst="rect">
                <a:avLst/>
              </a:prstGeom>
              <a:noFill/>
            </p:spPr>
            <p:txBody>
              <a:bodyPr wrap="none" rtlCol="0">
                <a:spAutoFit/>
              </a:bodyPr>
              <a:lstStyle/>
              <a:p>
                <a:r>
                  <a:rPr lang="en-US" sz="2400" dirty="0" smtClean="0">
                    <a:solidFill>
                      <a:srgbClr val="5B9BD5"/>
                    </a:solidFill>
                    <a:latin typeface="Helvetica" panose="020B0604020202020204" pitchFamily="34" charset="0"/>
                    <a:cs typeface="Helvetica" panose="020B0604020202020204" pitchFamily="34" charset="0"/>
                  </a:rPr>
                  <a:t>Low</a:t>
                </a:r>
                <a:endParaRPr lang="en-US" sz="2400" dirty="0">
                  <a:solidFill>
                    <a:srgbClr val="5B9BD5"/>
                  </a:solidFill>
                  <a:latin typeface="Helvetica" panose="020B0604020202020204" pitchFamily="34" charset="0"/>
                  <a:cs typeface="Helvetica" panose="020B0604020202020204" pitchFamily="34" charset="0"/>
                </a:endParaRPr>
              </a:p>
            </p:txBody>
          </p:sp>
          <p:sp>
            <p:nvSpPr>
              <p:cNvPr id="9" name="Rectangle 8"/>
              <p:cNvSpPr/>
              <p:nvPr/>
            </p:nvSpPr>
            <p:spPr>
              <a:xfrm>
                <a:off x="8505715" y="5238398"/>
                <a:ext cx="2133150" cy="584775"/>
              </a:xfrm>
              <a:prstGeom prst="rect">
                <a:avLst/>
              </a:prstGeom>
            </p:spPr>
            <p:txBody>
              <a:bodyPr wrap="square">
                <a:spAutoFit/>
              </a:bodyPr>
              <a:lstStyle/>
              <a:p>
                <a:r>
                  <a:rPr lang="en-US" sz="1600" b="1" dirty="0" smtClean="0">
                    <a:latin typeface="Helvetica" panose="020B0604020202020204" pitchFamily="34" charset="0"/>
                    <a:cs typeface="Helvetica" panose="020B0604020202020204" pitchFamily="34" charset="0"/>
                  </a:rPr>
                  <a:t>Information Gain</a:t>
                </a:r>
              </a:p>
              <a:p>
                <a:r>
                  <a:rPr lang="en-US" sz="1600" b="1" dirty="0" smtClean="0">
                    <a:latin typeface="Helvetica" panose="020B0604020202020204" pitchFamily="34" charset="0"/>
                    <a:cs typeface="Helvetica" panose="020B0604020202020204" pitchFamily="34" charset="0"/>
                  </a:rPr>
                  <a:t>IG(X;Y</a:t>
                </a:r>
                <a:r>
                  <a:rPr lang="en-US" sz="1600" b="1" dirty="0">
                    <a:latin typeface="Helvetica" panose="020B0604020202020204" pitchFamily="34" charset="0"/>
                    <a:cs typeface="Helvetica" panose="020B0604020202020204" pitchFamily="34" charset="0"/>
                  </a:rPr>
                  <a:t>) </a:t>
                </a:r>
                <a:r>
                  <a:rPr lang="en-US" sz="1600" b="1" dirty="0" smtClean="0">
                    <a:latin typeface="Helvetica" panose="020B0604020202020204" pitchFamily="34" charset="0"/>
                    <a:cs typeface="Helvetica" panose="020B0604020202020204" pitchFamily="34" charset="0"/>
                  </a:rPr>
                  <a:t>  </a:t>
                </a:r>
                <a:endParaRPr lang="en-US" sz="1600" b="1" dirty="0">
                  <a:latin typeface="Helvetica" panose="020B0604020202020204" pitchFamily="34" charset="0"/>
                  <a:cs typeface="Helvetica" panose="020B0604020202020204" pitchFamily="34" charset="0"/>
                </a:endParaRPr>
              </a:p>
            </p:txBody>
          </p:sp>
          <p:sp>
            <p:nvSpPr>
              <p:cNvPr id="10" name="Rectangle 9"/>
              <p:cNvSpPr/>
              <p:nvPr/>
            </p:nvSpPr>
            <p:spPr>
              <a:xfrm>
                <a:off x="10896600" y="4673981"/>
                <a:ext cx="3200400" cy="369332"/>
              </a:xfrm>
              <a:prstGeom prst="rect">
                <a:avLst/>
              </a:prstGeom>
            </p:spPr>
            <p:txBody>
              <a:bodyPr wrap="square">
                <a:spAutoFit/>
              </a:bodyPr>
              <a:lstStyle/>
              <a:p>
                <a:r>
                  <a:rPr lang="en-US" b="1" dirty="0" smtClean="0">
                    <a:solidFill>
                      <a:srgbClr val="FF0000"/>
                    </a:solidFill>
                    <a:latin typeface="Helvetica" panose="020B0604020202020204" pitchFamily="34" charset="0"/>
                    <a:cs typeface="Helvetica" panose="020B0604020202020204" pitchFamily="34" charset="0"/>
                  </a:rPr>
                  <a:t>Able to predict Y given X</a:t>
                </a:r>
                <a:endParaRPr lang="en-US" b="1" dirty="0">
                  <a:solidFill>
                    <a:srgbClr val="FF0000"/>
                  </a:solidFill>
                  <a:latin typeface="Helvetica" panose="020B0604020202020204" pitchFamily="34" charset="0"/>
                  <a:cs typeface="Helvetica" panose="020B0604020202020204" pitchFamily="34" charset="0"/>
                </a:endParaRPr>
              </a:p>
            </p:txBody>
          </p:sp>
          <p:sp>
            <p:nvSpPr>
              <p:cNvPr id="11" name="Rectangle 10"/>
              <p:cNvSpPr/>
              <p:nvPr/>
            </p:nvSpPr>
            <p:spPr>
              <a:xfrm>
                <a:off x="10820400" y="6079934"/>
                <a:ext cx="3200400" cy="369332"/>
              </a:xfrm>
              <a:prstGeom prst="rect">
                <a:avLst/>
              </a:prstGeom>
            </p:spPr>
            <p:txBody>
              <a:bodyPr wrap="square">
                <a:spAutoFit/>
              </a:bodyPr>
              <a:lstStyle/>
              <a:p>
                <a:r>
                  <a:rPr lang="en-US" b="1" dirty="0" smtClean="0">
                    <a:solidFill>
                      <a:srgbClr val="5B9BD5"/>
                    </a:solidFill>
                    <a:latin typeface="Helvetica" panose="020B0604020202020204" pitchFamily="34" charset="0"/>
                    <a:cs typeface="Helvetica" panose="020B0604020202020204" pitchFamily="34" charset="0"/>
                  </a:rPr>
                  <a:t>Hard to predict Y given X</a:t>
                </a:r>
                <a:endParaRPr lang="en-US" b="1" dirty="0">
                  <a:solidFill>
                    <a:srgbClr val="5B9BD5"/>
                  </a:solidFill>
                  <a:latin typeface="Helvetica" panose="020B0604020202020204" pitchFamily="34" charset="0"/>
                  <a:cs typeface="Helvetica" panose="020B0604020202020204" pitchFamily="34" charset="0"/>
                </a:endParaRPr>
              </a:p>
            </p:txBody>
          </p:sp>
        </p:grpSp>
        <p:sp>
          <p:nvSpPr>
            <p:cNvPr id="13" name="Rectangle 12"/>
            <p:cNvSpPr/>
            <p:nvPr/>
          </p:nvSpPr>
          <p:spPr>
            <a:xfrm>
              <a:off x="8477030" y="4065494"/>
              <a:ext cx="5362685" cy="27432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stretch>
            <a:fillRect/>
          </a:stretch>
        </p:blipFill>
        <p:spPr>
          <a:xfrm>
            <a:off x="6499680" y="4885487"/>
            <a:ext cx="5324475" cy="1952625"/>
          </a:xfrm>
          <a:prstGeom prst="rect">
            <a:avLst/>
          </a:prstGeom>
        </p:spPr>
      </p:pic>
    </p:spTree>
    <p:extLst>
      <p:ext uri="{BB962C8B-B14F-4D97-AF65-F5344CB8AC3E}">
        <p14:creationId xmlns:p14="http://schemas.microsoft.com/office/powerpoint/2010/main" val="30178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Gain Ratio</a:t>
            </a:r>
            <a:endParaRPr lang="en-US"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a:xfrm>
                <a:off x="609600" y="1905000"/>
                <a:ext cx="10160000" cy="272891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cs typeface="Helvetica" panose="020B0604020202020204" pitchFamily="34" charset="0"/>
                            </a:rPr>
                          </m:ctrlPr>
                        </m:sSupPr>
                        <m:e>
                          <m:r>
                            <a:rPr lang="en-US" sz="2400" b="0" i="1" smtClean="0">
                              <a:latin typeface="Cambria Math" panose="02040503050406030204" pitchFamily="18" charset="0"/>
                              <a:cs typeface="Helvetica" panose="020B0604020202020204" pitchFamily="34" charset="0"/>
                            </a:rPr>
                            <m:t>𝐺𝑎𝑖𝑛</m:t>
                          </m:r>
                          <m:r>
                            <a:rPr lang="en-US" sz="2400" b="0" i="1" smtClean="0">
                              <a:latin typeface="Cambria Math" panose="02040503050406030204" pitchFamily="18" charset="0"/>
                              <a:cs typeface="Helvetica" panose="020B0604020202020204" pitchFamily="34" charset="0"/>
                            </a:rPr>
                            <m:t> </m:t>
                          </m:r>
                          <m:r>
                            <a:rPr lang="en-US" sz="2400" b="0" i="1" smtClean="0">
                              <a:latin typeface="Cambria Math" panose="02040503050406030204" pitchFamily="18" charset="0"/>
                              <a:cs typeface="Helvetica" panose="020B0604020202020204" pitchFamily="34" charset="0"/>
                            </a:rPr>
                            <m:t>𝑅𝑎𝑡𝑖𝑜</m:t>
                          </m:r>
                          <m:d>
                            <m:dPr>
                              <m:ctrlPr>
                                <a:rPr lang="en-US" sz="2400" i="1" smtClean="0">
                                  <a:latin typeface="Cambria Math" panose="02040503050406030204" pitchFamily="18" charset="0"/>
                                  <a:cs typeface="Helvetica" panose="020B0604020202020204" pitchFamily="34" charset="0"/>
                                </a:rPr>
                              </m:ctrlPr>
                            </m:dPr>
                            <m:e>
                              <m:r>
                                <a:rPr lang="en-US" sz="2400" b="0" i="1" smtClean="0">
                                  <a:latin typeface="Cambria Math" panose="02040503050406030204" pitchFamily="18" charset="0"/>
                                  <a:cs typeface="Helvetica" panose="020B0604020202020204" pitchFamily="34" charset="0"/>
                                </a:rPr>
                                <m:t>𝐴𝑡𝑡𝑟𝑖𝑏𝑢𝑡𝑒</m:t>
                              </m:r>
                            </m:e>
                          </m:d>
                        </m:e>
                        <m:sup/>
                      </m:sSup>
                      <m:r>
                        <a:rPr lang="en-US" sz="2400" i="1" smtClean="0">
                          <a:latin typeface="Cambria Math" panose="02040503050406030204" pitchFamily="18" charset="0"/>
                          <a:cs typeface="Helvetica" panose="020B0604020202020204" pitchFamily="34" charset="0"/>
                        </a:rPr>
                        <m:t>=</m:t>
                      </m:r>
                      <m:f>
                        <m:fPr>
                          <m:ctrlPr>
                            <a:rPr lang="en-US" sz="2400" i="1" smtClean="0">
                              <a:latin typeface="Cambria Math" panose="02040503050406030204" pitchFamily="18" charset="0"/>
                              <a:cs typeface="Helvetica" panose="020B0604020202020204" pitchFamily="34" charset="0"/>
                            </a:rPr>
                          </m:ctrlPr>
                        </m:fPr>
                        <m:num>
                          <m:r>
                            <a:rPr lang="en-US" sz="2400" i="1">
                              <a:latin typeface="Cambria Math" panose="02040503050406030204" pitchFamily="18" charset="0"/>
                              <a:cs typeface="Helvetica" panose="020B0604020202020204" pitchFamily="34" charset="0"/>
                            </a:rPr>
                            <m:t>𝐼𝐺</m:t>
                          </m:r>
                          <m:r>
                            <a:rPr lang="en-US" sz="2400" i="1">
                              <a:latin typeface="Cambria Math" panose="02040503050406030204" pitchFamily="18" charset="0"/>
                              <a:cs typeface="Helvetica" panose="020B0604020202020204" pitchFamily="34" charset="0"/>
                            </a:rPr>
                            <m:t>(</m:t>
                          </m:r>
                          <m:r>
                            <a:rPr lang="en-US" sz="2400" i="1">
                              <a:latin typeface="Cambria Math" panose="02040503050406030204" pitchFamily="18" charset="0"/>
                              <a:cs typeface="Helvetica" panose="020B0604020202020204" pitchFamily="34" charset="0"/>
                            </a:rPr>
                            <m:t>𝐴𝑡𝑡𝑟𝑖𝑏𝑢𝑡𝑒</m:t>
                          </m:r>
                          <m:r>
                            <a:rPr lang="en-US" sz="2400" i="1">
                              <a:latin typeface="Cambria Math" panose="02040503050406030204" pitchFamily="18" charset="0"/>
                              <a:cs typeface="Helvetica" panose="020B0604020202020204" pitchFamily="34" charset="0"/>
                            </a:rPr>
                            <m:t>)</m:t>
                          </m:r>
                        </m:num>
                        <m:den>
                          <m:r>
                            <a:rPr lang="en-US" sz="2400" b="0" i="1" smtClean="0">
                              <a:latin typeface="Cambria Math" panose="02040503050406030204" pitchFamily="18" charset="0"/>
                              <a:cs typeface="Helvetica" panose="020B0604020202020204" pitchFamily="34" charset="0"/>
                            </a:rPr>
                            <m:t>𝐻</m:t>
                          </m:r>
                          <m:r>
                            <a:rPr lang="en-US" sz="2400" b="0" i="1" smtClean="0">
                              <a:latin typeface="Cambria Math" panose="02040503050406030204" pitchFamily="18" charset="0"/>
                              <a:cs typeface="Helvetica" panose="020B0604020202020204" pitchFamily="34" charset="0"/>
                            </a:rPr>
                            <m:t>(</m:t>
                          </m:r>
                          <m:r>
                            <a:rPr lang="en-US" sz="2400" b="0" i="1" smtClean="0">
                              <a:latin typeface="Cambria Math" panose="02040503050406030204" pitchFamily="18" charset="0"/>
                              <a:cs typeface="Helvetica" panose="020B0604020202020204" pitchFamily="34" charset="0"/>
                            </a:rPr>
                            <m:t>𝐴𝑡𝑡𝑟𝑖𝑏𝑢𝑡𝑒</m:t>
                          </m:r>
                          <m:r>
                            <a:rPr lang="en-US" sz="2400" b="0" i="1" smtClean="0">
                              <a:latin typeface="Cambria Math" panose="02040503050406030204" pitchFamily="18" charset="0"/>
                              <a:cs typeface="Helvetica" panose="020B0604020202020204" pitchFamily="34" charset="0"/>
                            </a:rPr>
                            <m:t>)</m:t>
                          </m:r>
                        </m:den>
                      </m:f>
                    </m:oMath>
                  </m:oMathPara>
                </a14:m>
                <a:endParaRPr lang="en-US" sz="2400" dirty="0">
                  <a:latin typeface="Helvetica" panose="020B0604020202020204" pitchFamily="34" charset="0"/>
                  <a:cs typeface="Helvetica" panose="020B0604020202020204" pitchFamily="34" charset="0"/>
                </a:endParaRPr>
              </a:p>
              <a:p>
                <a:pPr>
                  <a:buFont typeface="Wingdings" panose="05000000000000000000" pitchFamily="2" charset="2"/>
                  <a:buChar char="ü"/>
                </a:pPr>
                <a:endParaRPr lang="en-US" sz="2400" dirty="0" smtClean="0"/>
              </a:p>
              <a:p>
                <a:pPr>
                  <a:buFont typeface="Wingdings" panose="05000000000000000000" pitchFamily="2" charset="2"/>
                  <a:buChar char="ü"/>
                </a:pPr>
                <a:r>
                  <a:rPr lang="en-US" sz="2400" dirty="0" smtClean="0"/>
                  <a:t>reduces the bias toward attributes with many values. </a:t>
                </a:r>
              </a:p>
              <a:p>
                <a:pPr>
                  <a:buFont typeface="Wingdings" panose="05000000000000000000" pitchFamily="2" charset="2"/>
                  <a:buChar char="ü"/>
                </a:pPr>
                <a:endParaRPr lang="en-US" sz="2400" dirty="0"/>
              </a:p>
              <a:p>
                <a:pPr>
                  <a:buFont typeface="Wingdings" panose="05000000000000000000" pitchFamily="2" charset="2"/>
                  <a:buChar char="ü"/>
                </a:pPr>
                <a:r>
                  <a:rPr lang="en-US" sz="2400" dirty="0"/>
                  <a:t>The feature with the maximum gain ratio is selected as the </a:t>
                </a:r>
                <a:r>
                  <a:rPr lang="en-US" sz="2400" dirty="0" smtClean="0"/>
                  <a:t>best feature</a:t>
                </a:r>
                <a:r>
                  <a:rPr lang="en-US" sz="2400" dirty="0"/>
                  <a: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xfrm>
                <a:off x="609600" y="1905000"/>
                <a:ext cx="10160000" cy="2728913"/>
              </a:xfrm>
              <a:blipFill>
                <a:blip r:embed="rId3"/>
                <a:stretch>
                  <a:fillRect l="-780" r="-180" b="-447"/>
                </a:stretch>
              </a:blipFill>
            </p:spPr>
            <p:txBody>
              <a:bodyPr/>
              <a:lstStyle/>
              <a:p>
                <a:r>
                  <a:rPr lang="en-US">
                    <a:noFill/>
                  </a:rPr>
                  <a:t> </a:t>
                </a:r>
              </a:p>
            </p:txBody>
          </p:sp>
        </mc:Fallback>
      </mc:AlternateContent>
      <p:sp>
        <p:nvSpPr>
          <p:cNvPr id="4" name="Text Placeholder 3"/>
          <p:cNvSpPr>
            <a:spLocks noGrp="1"/>
          </p:cNvSpPr>
          <p:nvPr>
            <p:ph type="body" sz="quarter" idx="14"/>
          </p:nvPr>
        </p:nvSpPr>
        <p:spPr>
          <a:xfrm>
            <a:off x="329247" y="1143001"/>
            <a:ext cx="11196956" cy="914399"/>
          </a:xfrm>
        </p:spPr>
        <p:txBody>
          <a:bodyPr>
            <a:normAutofit/>
          </a:bodyPr>
          <a:lstStyle/>
          <a:p>
            <a:pPr marL="342900" indent="-342900">
              <a:buFont typeface="Wingdings" panose="05000000000000000000" pitchFamily="2" charset="2"/>
              <a:buChar char="Ø"/>
            </a:pPr>
            <a:r>
              <a:rPr lang="en-US" sz="2400" dirty="0"/>
              <a:t>The gain ratio “normalizes” the information gain</a:t>
            </a:r>
          </a:p>
        </p:txBody>
      </p:sp>
    </p:spTree>
    <p:extLst>
      <p:ext uri="{BB962C8B-B14F-4D97-AF65-F5344CB8AC3E}">
        <p14:creationId xmlns:p14="http://schemas.microsoft.com/office/powerpoint/2010/main" val="29403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Gini Index</a:t>
            </a:r>
            <a:endParaRPr lang="en-US" dirty="0"/>
          </a:p>
        </p:txBody>
      </p:sp>
      <p:sp>
        <p:nvSpPr>
          <p:cNvPr id="3" name="Text Placeholder 2"/>
          <p:cNvSpPr>
            <a:spLocks noGrp="1"/>
          </p:cNvSpPr>
          <p:nvPr>
            <p:ph type="body" sz="quarter" idx="13"/>
          </p:nvPr>
        </p:nvSpPr>
        <p:spPr>
          <a:xfrm>
            <a:off x="820270" y="1371600"/>
            <a:ext cx="11066929" cy="2728913"/>
          </a:xfrm>
        </p:spPr>
        <p:txBody>
          <a:bodyPr>
            <a:noAutofit/>
          </a:bodyPr>
          <a:lstStyle/>
          <a:p>
            <a:pPr>
              <a:buFont typeface="Wingdings" panose="05000000000000000000" pitchFamily="2" charset="2"/>
              <a:buChar char="Ø"/>
            </a:pPr>
            <a:r>
              <a:rPr lang="en-US" sz="2400" dirty="0"/>
              <a:t>Gini index </a:t>
            </a:r>
            <a:r>
              <a:rPr lang="en-US" sz="2400" dirty="0" smtClean="0"/>
              <a:t>minimize </a:t>
            </a:r>
            <a:r>
              <a:rPr lang="en-US" sz="2400" dirty="0"/>
              <a:t>the probability of misclassification</a:t>
            </a:r>
            <a:endParaRPr lang="en-US" sz="2400" dirty="0" smtClean="0"/>
          </a:p>
          <a:p>
            <a:pPr marL="0" indent="0">
              <a:buNone/>
            </a:pPr>
            <a:endParaRPr lang="en-US" sz="2400" dirty="0"/>
          </a:p>
          <a:p>
            <a:endParaRPr lang="en-US" sz="2400" dirty="0" smtClean="0"/>
          </a:p>
          <a:p>
            <a:endParaRPr lang="en-US" sz="2400" dirty="0"/>
          </a:p>
          <a:p>
            <a:pPr marL="0" indent="0">
              <a:buNone/>
            </a:pPr>
            <a:r>
              <a:rPr lang="en-US" sz="2400" dirty="0" smtClean="0"/>
              <a:t>where </a:t>
            </a:r>
            <a:r>
              <a:rPr lang="en-US" sz="2400" dirty="0"/>
              <a:t>𝑝</a:t>
            </a:r>
            <a:r>
              <a:rPr lang="en-US" sz="2400" baseline="-25000" dirty="0"/>
              <a:t>𝑘</a:t>
            </a:r>
            <a:r>
              <a:rPr lang="en-US" sz="2400" dirty="0"/>
              <a:t> denotes the proportion of instances belonging to class 𝑘 𝐾 = 1, … , </a:t>
            </a:r>
            <a:r>
              <a:rPr lang="en-US" sz="2400" dirty="0" smtClean="0"/>
              <a:t>𝑘.</a:t>
            </a:r>
            <a:endParaRPr lang="en-US" sz="2400" dirty="0"/>
          </a:p>
        </p:txBody>
      </p:sp>
      <p:pic>
        <p:nvPicPr>
          <p:cNvPr id="6" name="Picture 5"/>
          <p:cNvPicPr>
            <a:picLocks noChangeAspect="1"/>
          </p:cNvPicPr>
          <p:nvPr/>
        </p:nvPicPr>
        <p:blipFill>
          <a:blip r:embed="rId3"/>
          <a:stretch>
            <a:fillRect/>
          </a:stretch>
        </p:blipFill>
        <p:spPr>
          <a:xfrm>
            <a:off x="1600200" y="1905000"/>
            <a:ext cx="2895600" cy="1295400"/>
          </a:xfrm>
          <a:prstGeom prst="rect">
            <a:avLst/>
          </a:prstGeom>
        </p:spPr>
      </p:pic>
      <p:grpSp>
        <p:nvGrpSpPr>
          <p:cNvPr id="7" name="Group 6"/>
          <p:cNvGrpSpPr/>
          <p:nvPr/>
        </p:nvGrpSpPr>
        <p:grpSpPr>
          <a:xfrm>
            <a:off x="6800630" y="4038600"/>
            <a:ext cx="5619970" cy="2743200"/>
            <a:chOff x="8477030" y="4065494"/>
            <a:chExt cx="5619970" cy="2743200"/>
          </a:xfrm>
        </p:grpSpPr>
        <p:grpSp>
          <p:nvGrpSpPr>
            <p:cNvPr id="8" name="Group 7"/>
            <p:cNvGrpSpPr/>
            <p:nvPr/>
          </p:nvGrpSpPr>
          <p:grpSpPr>
            <a:xfrm>
              <a:off x="8505715" y="4343400"/>
              <a:ext cx="5591285" cy="2119313"/>
              <a:chOff x="8505715" y="4343400"/>
              <a:chExt cx="5591285" cy="2119313"/>
            </a:xfrm>
          </p:grpSpPr>
          <p:sp>
            <p:nvSpPr>
              <p:cNvPr id="10" name="Up Arrow 9"/>
              <p:cNvSpPr/>
              <p:nvPr/>
            </p:nvSpPr>
            <p:spPr>
              <a:xfrm>
                <a:off x="10363200" y="4343400"/>
                <a:ext cx="533400" cy="2119313"/>
              </a:xfrm>
              <a:prstGeom prst="upArrow">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571577" y="4648200"/>
                <a:ext cx="819455" cy="461665"/>
              </a:xfrm>
              <a:prstGeom prst="rect">
                <a:avLst/>
              </a:prstGeom>
              <a:noFill/>
            </p:spPr>
            <p:txBody>
              <a:bodyPr wrap="none" rtlCol="0">
                <a:spAutoFit/>
              </a:bodyPr>
              <a:lstStyle/>
              <a:p>
                <a:r>
                  <a:rPr lang="en-US" sz="2400" dirty="0" smtClean="0">
                    <a:solidFill>
                      <a:srgbClr val="FF0000"/>
                    </a:solidFill>
                    <a:latin typeface="Helvetica" panose="020B0604020202020204" pitchFamily="34" charset="0"/>
                    <a:cs typeface="Helvetica" panose="020B0604020202020204" pitchFamily="34" charset="0"/>
                  </a:rPr>
                  <a:t>High</a:t>
                </a:r>
                <a:endParaRPr lang="en-US" sz="2400" dirty="0">
                  <a:solidFill>
                    <a:srgbClr val="FF0000"/>
                  </a:solidFill>
                  <a:latin typeface="Helvetica" panose="020B0604020202020204" pitchFamily="34" charset="0"/>
                  <a:cs typeface="Helvetica" panose="020B0604020202020204" pitchFamily="34" charset="0"/>
                </a:endParaRPr>
              </a:p>
            </p:txBody>
          </p:sp>
          <p:sp>
            <p:nvSpPr>
              <p:cNvPr id="12" name="TextBox 11"/>
              <p:cNvSpPr txBox="1"/>
              <p:nvPr/>
            </p:nvSpPr>
            <p:spPr>
              <a:xfrm>
                <a:off x="9571577" y="5987601"/>
                <a:ext cx="750526" cy="461665"/>
              </a:xfrm>
              <a:prstGeom prst="rect">
                <a:avLst/>
              </a:prstGeom>
              <a:noFill/>
            </p:spPr>
            <p:txBody>
              <a:bodyPr wrap="none" rtlCol="0">
                <a:spAutoFit/>
              </a:bodyPr>
              <a:lstStyle/>
              <a:p>
                <a:r>
                  <a:rPr lang="en-US" sz="2400" dirty="0" smtClean="0">
                    <a:solidFill>
                      <a:srgbClr val="5B9BD5"/>
                    </a:solidFill>
                    <a:latin typeface="Helvetica" panose="020B0604020202020204" pitchFamily="34" charset="0"/>
                    <a:cs typeface="Helvetica" panose="020B0604020202020204" pitchFamily="34" charset="0"/>
                  </a:rPr>
                  <a:t>Low</a:t>
                </a:r>
                <a:endParaRPr lang="en-US" sz="2400" dirty="0">
                  <a:solidFill>
                    <a:srgbClr val="5B9BD5"/>
                  </a:solidFill>
                  <a:latin typeface="Helvetica" panose="020B0604020202020204" pitchFamily="34" charset="0"/>
                  <a:cs typeface="Helvetica" panose="020B0604020202020204" pitchFamily="34" charset="0"/>
                </a:endParaRPr>
              </a:p>
            </p:txBody>
          </p:sp>
          <p:sp>
            <p:nvSpPr>
              <p:cNvPr id="13" name="Rectangle 12"/>
              <p:cNvSpPr/>
              <p:nvPr/>
            </p:nvSpPr>
            <p:spPr>
              <a:xfrm>
                <a:off x="8505715" y="5238398"/>
                <a:ext cx="2133150" cy="584775"/>
              </a:xfrm>
              <a:prstGeom prst="rect">
                <a:avLst/>
              </a:prstGeom>
            </p:spPr>
            <p:txBody>
              <a:bodyPr wrap="square">
                <a:spAutoFit/>
              </a:bodyPr>
              <a:lstStyle/>
              <a:p>
                <a:r>
                  <a:rPr lang="en-US" sz="1600" b="1" dirty="0" smtClean="0">
                    <a:latin typeface="Helvetica" panose="020B0604020202020204" pitchFamily="34" charset="0"/>
                    <a:cs typeface="Helvetica" panose="020B0604020202020204" pitchFamily="34" charset="0"/>
                  </a:rPr>
                  <a:t>Gini Index</a:t>
                </a:r>
              </a:p>
              <a:p>
                <a:r>
                  <a:rPr lang="en-US" sz="1600" b="1" dirty="0">
                    <a:latin typeface="Helvetica" panose="020B0604020202020204" pitchFamily="34" charset="0"/>
                    <a:cs typeface="Helvetica" panose="020B0604020202020204" pitchFamily="34" charset="0"/>
                  </a:rPr>
                  <a:t>(</a:t>
                </a:r>
                <a:r>
                  <a:rPr lang="en-US" sz="1600" b="1" dirty="0" smtClean="0">
                    <a:latin typeface="Helvetica" panose="020B0604020202020204" pitchFamily="34" charset="0"/>
                    <a:cs typeface="Helvetica" panose="020B0604020202020204" pitchFamily="34" charset="0"/>
                  </a:rPr>
                  <a:t>X;Y</a:t>
                </a:r>
                <a:r>
                  <a:rPr lang="en-US" sz="1600" b="1" dirty="0">
                    <a:latin typeface="Helvetica" panose="020B0604020202020204" pitchFamily="34" charset="0"/>
                    <a:cs typeface="Helvetica" panose="020B0604020202020204" pitchFamily="34" charset="0"/>
                  </a:rPr>
                  <a:t>) </a:t>
                </a:r>
              </a:p>
            </p:txBody>
          </p:sp>
          <p:sp>
            <p:nvSpPr>
              <p:cNvPr id="14" name="Rectangle 13"/>
              <p:cNvSpPr/>
              <p:nvPr/>
            </p:nvSpPr>
            <p:spPr>
              <a:xfrm>
                <a:off x="10896600" y="4673981"/>
                <a:ext cx="3200400" cy="369332"/>
              </a:xfrm>
              <a:prstGeom prst="rect">
                <a:avLst/>
              </a:prstGeom>
            </p:spPr>
            <p:txBody>
              <a:bodyPr wrap="square">
                <a:spAutoFit/>
              </a:bodyPr>
              <a:lstStyle/>
              <a:p>
                <a:r>
                  <a:rPr lang="en-US" b="1" dirty="0" smtClean="0">
                    <a:solidFill>
                      <a:srgbClr val="FF0000"/>
                    </a:solidFill>
                    <a:latin typeface="Helvetica" panose="020B0604020202020204" pitchFamily="34" charset="0"/>
                    <a:cs typeface="Helvetica" panose="020B0604020202020204" pitchFamily="34" charset="0"/>
                  </a:rPr>
                  <a:t>Able to predict Y given X</a:t>
                </a:r>
                <a:endParaRPr lang="en-US" b="1" dirty="0">
                  <a:solidFill>
                    <a:srgbClr val="FF0000"/>
                  </a:solidFill>
                  <a:latin typeface="Helvetica" panose="020B0604020202020204" pitchFamily="34" charset="0"/>
                  <a:cs typeface="Helvetica" panose="020B0604020202020204" pitchFamily="34" charset="0"/>
                </a:endParaRPr>
              </a:p>
            </p:txBody>
          </p:sp>
          <p:sp>
            <p:nvSpPr>
              <p:cNvPr id="15" name="Rectangle 14"/>
              <p:cNvSpPr/>
              <p:nvPr/>
            </p:nvSpPr>
            <p:spPr>
              <a:xfrm>
                <a:off x="10820400" y="6079934"/>
                <a:ext cx="3200400" cy="369332"/>
              </a:xfrm>
              <a:prstGeom prst="rect">
                <a:avLst/>
              </a:prstGeom>
            </p:spPr>
            <p:txBody>
              <a:bodyPr wrap="square">
                <a:spAutoFit/>
              </a:bodyPr>
              <a:lstStyle/>
              <a:p>
                <a:r>
                  <a:rPr lang="en-US" b="1" dirty="0" smtClean="0">
                    <a:solidFill>
                      <a:srgbClr val="5B9BD5"/>
                    </a:solidFill>
                    <a:latin typeface="Helvetica" panose="020B0604020202020204" pitchFamily="34" charset="0"/>
                    <a:cs typeface="Helvetica" panose="020B0604020202020204" pitchFamily="34" charset="0"/>
                  </a:rPr>
                  <a:t>Hard to predict Y given X</a:t>
                </a:r>
                <a:endParaRPr lang="en-US" b="1" dirty="0">
                  <a:solidFill>
                    <a:srgbClr val="5B9BD5"/>
                  </a:solidFill>
                  <a:latin typeface="Helvetica" panose="020B0604020202020204" pitchFamily="34" charset="0"/>
                  <a:cs typeface="Helvetica" panose="020B0604020202020204" pitchFamily="34" charset="0"/>
                </a:endParaRPr>
              </a:p>
            </p:txBody>
          </p:sp>
        </p:grpSp>
        <p:sp>
          <p:nvSpPr>
            <p:cNvPr id="9" name="Rectangle 8"/>
            <p:cNvSpPr/>
            <p:nvPr/>
          </p:nvSpPr>
          <p:spPr>
            <a:xfrm>
              <a:off x="8477030" y="4065494"/>
              <a:ext cx="5362685" cy="2743200"/>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773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6" name="Table 5"/>
          <p:cNvGraphicFramePr>
            <a:graphicFrameLocks noGrp="1"/>
          </p:cNvGraphicFramePr>
          <p:nvPr>
            <p:extLst/>
          </p:nvPr>
        </p:nvGraphicFramePr>
        <p:xfrm>
          <a:off x="0" y="924933"/>
          <a:ext cx="8534400" cy="4450080"/>
        </p:xfrm>
        <a:graphic>
          <a:graphicData uri="http://schemas.openxmlformats.org/drawingml/2006/table">
            <a:tbl>
              <a:tblPr firstRow="1" bandRow="1">
                <a:tableStyleId>{5C22544A-7EE6-4342-B048-85BDC9FD1C3A}</a:tableStyleId>
              </a:tblPr>
              <a:tblGrid>
                <a:gridCol w="1040130">
                  <a:extLst>
                    <a:ext uri="{9D8B030D-6E8A-4147-A177-3AD203B41FA5}">
                      <a16:colId xmlns:a16="http://schemas.microsoft.com/office/drawing/2014/main" val="3868164285"/>
                    </a:ext>
                  </a:extLst>
                </a:gridCol>
                <a:gridCol w="1840230">
                  <a:extLst>
                    <a:ext uri="{9D8B030D-6E8A-4147-A177-3AD203B41FA5}">
                      <a16:colId xmlns:a16="http://schemas.microsoft.com/office/drawing/2014/main" val="1157243141"/>
                    </a:ext>
                  </a:extLst>
                </a:gridCol>
                <a:gridCol w="2240280">
                  <a:extLst>
                    <a:ext uri="{9D8B030D-6E8A-4147-A177-3AD203B41FA5}">
                      <a16:colId xmlns:a16="http://schemas.microsoft.com/office/drawing/2014/main" val="437808694"/>
                    </a:ext>
                  </a:extLst>
                </a:gridCol>
                <a:gridCol w="1706880">
                  <a:extLst>
                    <a:ext uri="{9D8B030D-6E8A-4147-A177-3AD203B41FA5}">
                      <a16:colId xmlns:a16="http://schemas.microsoft.com/office/drawing/2014/main" val="738307162"/>
                    </a:ext>
                  </a:extLst>
                </a:gridCol>
                <a:gridCol w="1706880">
                  <a:extLst>
                    <a:ext uri="{9D8B030D-6E8A-4147-A177-3AD203B41FA5}">
                      <a16:colId xmlns:a16="http://schemas.microsoft.com/office/drawing/2014/main" val="2233761755"/>
                    </a:ext>
                  </a:extLst>
                </a:gridCol>
              </a:tblGrid>
              <a:tr h="370840">
                <a:tc gridSpan="4">
                  <a:txBody>
                    <a:bodyPr/>
                    <a:lstStyle/>
                    <a:p>
                      <a:pPr algn="ctr"/>
                      <a:r>
                        <a:rPr lang="en-US" dirty="0" smtClean="0"/>
                        <a:t>ATTRIBUTES</a:t>
                      </a:r>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c>
                  <a:txBody>
                    <a:bodyPr/>
                    <a:lstStyle/>
                    <a:p>
                      <a:pPr algn="ctr"/>
                      <a:r>
                        <a:rPr lang="en-US" dirty="0" smtClean="0"/>
                        <a:t>CLASS LABEL</a:t>
                      </a:r>
                      <a:endParaRPr lang="en-US" dirty="0"/>
                    </a:p>
                  </a:txBody>
                  <a:tcPr/>
                </a:tc>
                <a:extLst>
                  <a:ext uri="{0D108BD9-81ED-4DB2-BD59-A6C34878D82A}">
                    <a16:rowId xmlns:a16="http://schemas.microsoft.com/office/drawing/2014/main" val="3587046884"/>
                  </a:ext>
                </a:extLst>
              </a:tr>
              <a:tr h="370840">
                <a:tc>
                  <a:txBody>
                    <a:bodyPr/>
                    <a:lstStyle/>
                    <a:p>
                      <a:pPr algn="ctr"/>
                      <a:r>
                        <a:rPr lang="en-US" b="1" dirty="0" smtClean="0"/>
                        <a:t>Gender</a:t>
                      </a:r>
                      <a:endParaRPr lang="en-US" b="1" dirty="0"/>
                    </a:p>
                  </a:txBody>
                  <a:tcPr/>
                </a:tc>
                <a:tc>
                  <a:txBody>
                    <a:bodyPr/>
                    <a:lstStyle/>
                    <a:p>
                      <a:pPr algn="ctr"/>
                      <a:r>
                        <a:rPr lang="en-US" b="1" dirty="0" smtClean="0"/>
                        <a:t>CAR Ownership</a:t>
                      </a:r>
                      <a:endParaRPr lang="en-US" b="1" dirty="0"/>
                    </a:p>
                  </a:txBody>
                  <a:tcPr/>
                </a:tc>
                <a:tc>
                  <a:txBody>
                    <a:bodyPr/>
                    <a:lstStyle/>
                    <a:p>
                      <a:pPr algn="ctr"/>
                      <a:r>
                        <a:rPr lang="en-US" b="1" dirty="0" smtClean="0"/>
                        <a:t>Travel</a:t>
                      </a:r>
                      <a:r>
                        <a:rPr lang="en-US" b="1" baseline="0" dirty="0" smtClean="0"/>
                        <a:t> Cost(</a:t>
                      </a:r>
                      <a:r>
                        <a:rPr lang="en-US" b="1" baseline="0" dirty="0" err="1" smtClean="0"/>
                        <a:t>Rs</a:t>
                      </a:r>
                      <a:r>
                        <a:rPr lang="en-US" b="1" baseline="0" dirty="0" smtClean="0"/>
                        <a:t>/Km)</a:t>
                      </a:r>
                      <a:endParaRPr lang="en-US" b="1" dirty="0"/>
                    </a:p>
                  </a:txBody>
                  <a:tcPr/>
                </a:tc>
                <a:tc>
                  <a:txBody>
                    <a:bodyPr/>
                    <a:lstStyle/>
                    <a:p>
                      <a:pPr algn="ctr"/>
                      <a:r>
                        <a:rPr lang="en-US" b="1" dirty="0" smtClean="0"/>
                        <a:t>Income Level</a:t>
                      </a:r>
                      <a:endParaRPr lang="en-US" b="1" dirty="0"/>
                    </a:p>
                  </a:txBody>
                  <a:tcPr/>
                </a:tc>
                <a:tc>
                  <a:txBody>
                    <a:bodyPr/>
                    <a:lstStyle/>
                    <a:p>
                      <a:pPr algn="ctr"/>
                      <a:r>
                        <a:rPr lang="en-US" b="1" dirty="0" smtClean="0"/>
                        <a:t>Transport</a:t>
                      </a:r>
                      <a:r>
                        <a:rPr lang="en-US" b="1" baseline="0" dirty="0" smtClean="0"/>
                        <a:t> Mode</a:t>
                      </a:r>
                      <a:endParaRPr lang="en-US" b="1" dirty="0"/>
                    </a:p>
                  </a:txBody>
                  <a:tcPr/>
                </a:tc>
                <a:extLst>
                  <a:ext uri="{0D108BD9-81ED-4DB2-BD59-A6C34878D82A}">
                    <a16:rowId xmlns:a16="http://schemas.microsoft.com/office/drawing/2014/main" val="1606543100"/>
                  </a:ext>
                </a:extLst>
              </a:tr>
              <a:tr h="370840">
                <a:tc>
                  <a:txBody>
                    <a:bodyPr/>
                    <a:lstStyle/>
                    <a:p>
                      <a:pPr algn="ctr"/>
                      <a:r>
                        <a:rPr lang="en-US" dirty="0" smtClean="0"/>
                        <a:t>Male</a:t>
                      </a:r>
                      <a:endParaRPr lang="en-US" dirty="0"/>
                    </a:p>
                  </a:txBody>
                  <a:tcPr/>
                </a:tc>
                <a:tc>
                  <a:txBody>
                    <a:bodyPr/>
                    <a:lstStyle/>
                    <a:p>
                      <a:pPr algn="ctr"/>
                      <a:r>
                        <a:rPr lang="en-US" dirty="0" smtClean="0"/>
                        <a:t>0</a:t>
                      </a:r>
                      <a:endParaRPr lang="en-US" dirty="0"/>
                    </a:p>
                  </a:txBody>
                  <a:tcPr/>
                </a:tc>
                <a:tc>
                  <a:txBody>
                    <a:bodyPr/>
                    <a:lstStyle/>
                    <a:p>
                      <a:pPr algn="ctr"/>
                      <a:r>
                        <a:rPr lang="en-US" dirty="0" smtClean="0"/>
                        <a:t>Cheap</a:t>
                      </a:r>
                      <a:endParaRPr lang="en-US" dirty="0"/>
                    </a:p>
                  </a:txBody>
                  <a:tcPr/>
                </a:tc>
                <a:tc>
                  <a:txBody>
                    <a:bodyPr/>
                    <a:lstStyle/>
                    <a:p>
                      <a:pPr algn="ctr"/>
                      <a:r>
                        <a:rPr lang="en-US" dirty="0" smtClean="0"/>
                        <a:t>Low</a:t>
                      </a:r>
                      <a:endParaRPr lang="en-US" dirty="0"/>
                    </a:p>
                  </a:txBody>
                  <a:tcPr/>
                </a:tc>
                <a:tc>
                  <a:txBody>
                    <a:bodyPr/>
                    <a:lstStyle/>
                    <a:p>
                      <a:pPr algn="ctr"/>
                      <a:r>
                        <a:rPr lang="en-US" dirty="0" smtClean="0"/>
                        <a:t>Bus</a:t>
                      </a:r>
                      <a:endParaRPr lang="en-US" dirty="0"/>
                    </a:p>
                  </a:txBody>
                  <a:tcPr/>
                </a:tc>
                <a:extLst>
                  <a:ext uri="{0D108BD9-81ED-4DB2-BD59-A6C34878D82A}">
                    <a16:rowId xmlns:a16="http://schemas.microsoft.com/office/drawing/2014/main" val="1797697920"/>
                  </a:ext>
                </a:extLst>
              </a:tr>
              <a:tr h="370840">
                <a:tc>
                  <a:txBody>
                    <a:bodyPr/>
                    <a:lstStyle/>
                    <a:p>
                      <a:pPr algn="ctr"/>
                      <a:r>
                        <a:rPr lang="en-US" dirty="0" smtClean="0"/>
                        <a:t>Male</a:t>
                      </a:r>
                      <a:endParaRPr lang="en-US" dirty="0"/>
                    </a:p>
                  </a:txBody>
                  <a:tcPr/>
                </a:tc>
                <a:tc>
                  <a:txBody>
                    <a:bodyPr/>
                    <a:lstStyle/>
                    <a:p>
                      <a:pPr algn="ctr"/>
                      <a:r>
                        <a:rPr lang="en-US" dirty="0" smtClean="0"/>
                        <a:t>1</a:t>
                      </a:r>
                      <a:endParaRPr lang="en-US" dirty="0"/>
                    </a:p>
                  </a:txBody>
                  <a:tcPr/>
                </a:tc>
                <a:tc>
                  <a:txBody>
                    <a:bodyPr/>
                    <a:lstStyle/>
                    <a:p>
                      <a:pPr algn="ctr"/>
                      <a:r>
                        <a:rPr lang="en-US" dirty="0" smtClean="0"/>
                        <a:t>Cheap</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Bus</a:t>
                      </a:r>
                      <a:endParaRPr lang="en-US" dirty="0"/>
                    </a:p>
                  </a:txBody>
                  <a:tcPr/>
                </a:tc>
                <a:extLst>
                  <a:ext uri="{0D108BD9-81ED-4DB2-BD59-A6C34878D82A}">
                    <a16:rowId xmlns:a16="http://schemas.microsoft.com/office/drawing/2014/main" val="1348288007"/>
                  </a:ext>
                </a:extLst>
              </a:tr>
              <a:tr h="370840">
                <a:tc>
                  <a:txBody>
                    <a:bodyPr/>
                    <a:lstStyle/>
                    <a:p>
                      <a:pPr algn="ctr"/>
                      <a:r>
                        <a:rPr lang="en-US" dirty="0" smtClean="0"/>
                        <a:t>Female</a:t>
                      </a:r>
                      <a:endParaRPr lang="en-US" dirty="0"/>
                    </a:p>
                  </a:txBody>
                  <a:tcPr/>
                </a:tc>
                <a:tc>
                  <a:txBody>
                    <a:bodyPr/>
                    <a:lstStyle/>
                    <a:p>
                      <a:pPr algn="ctr"/>
                      <a:r>
                        <a:rPr lang="en-US" dirty="0" smtClean="0"/>
                        <a:t>0 </a:t>
                      </a:r>
                      <a:endParaRPr lang="en-US" dirty="0"/>
                    </a:p>
                  </a:txBody>
                  <a:tcPr/>
                </a:tc>
                <a:tc>
                  <a:txBody>
                    <a:bodyPr/>
                    <a:lstStyle/>
                    <a:p>
                      <a:pPr algn="ctr"/>
                      <a:r>
                        <a:rPr lang="en-US" dirty="0" smtClean="0"/>
                        <a:t>Cheap</a:t>
                      </a:r>
                      <a:endParaRPr lang="en-US" dirty="0"/>
                    </a:p>
                  </a:txBody>
                  <a:tcPr/>
                </a:tc>
                <a:tc>
                  <a:txBody>
                    <a:bodyPr/>
                    <a:lstStyle/>
                    <a:p>
                      <a:pPr algn="ctr"/>
                      <a:r>
                        <a:rPr lang="en-US" dirty="0" smtClean="0"/>
                        <a:t>Low</a:t>
                      </a:r>
                      <a:endParaRPr lang="en-US" dirty="0"/>
                    </a:p>
                  </a:txBody>
                  <a:tcPr/>
                </a:tc>
                <a:tc>
                  <a:txBody>
                    <a:bodyPr/>
                    <a:lstStyle/>
                    <a:p>
                      <a:pPr algn="ctr"/>
                      <a:r>
                        <a:rPr lang="en-US" dirty="0" smtClean="0"/>
                        <a:t>Bus</a:t>
                      </a:r>
                      <a:endParaRPr lang="en-US" dirty="0"/>
                    </a:p>
                  </a:txBody>
                  <a:tcPr/>
                </a:tc>
                <a:extLst>
                  <a:ext uri="{0D108BD9-81ED-4DB2-BD59-A6C34878D82A}">
                    <a16:rowId xmlns:a16="http://schemas.microsoft.com/office/drawing/2014/main" val="427397604"/>
                  </a:ext>
                </a:extLst>
              </a:tr>
              <a:tr h="370840">
                <a:tc>
                  <a:txBody>
                    <a:bodyPr/>
                    <a:lstStyle/>
                    <a:p>
                      <a:pPr algn="ctr"/>
                      <a:r>
                        <a:rPr lang="en-US" dirty="0" smtClean="0"/>
                        <a:t>Male</a:t>
                      </a:r>
                      <a:endParaRPr lang="en-US" dirty="0"/>
                    </a:p>
                  </a:txBody>
                  <a:tcPr/>
                </a:tc>
                <a:tc>
                  <a:txBody>
                    <a:bodyPr/>
                    <a:lstStyle/>
                    <a:p>
                      <a:pPr algn="ctr"/>
                      <a:r>
                        <a:rPr lang="en-US" dirty="0" smtClean="0"/>
                        <a:t>1</a:t>
                      </a:r>
                      <a:endParaRPr lang="en-US" dirty="0"/>
                    </a:p>
                  </a:txBody>
                  <a:tcPr/>
                </a:tc>
                <a:tc>
                  <a:txBody>
                    <a:bodyPr/>
                    <a:lstStyle/>
                    <a:p>
                      <a:pPr algn="ctr"/>
                      <a:r>
                        <a:rPr lang="en-US" dirty="0" smtClean="0"/>
                        <a:t>Cheap</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Bus</a:t>
                      </a:r>
                      <a:endParaRPr lang="en-US" dirty="0"/>
                    </a:p>
                  </a:txBody>
                  <a:tcPr/>
                </a:tc>
                <a:extLst>
                  <a:ext uri="{0D108BD9-81ED-4DB2-BD59-A6C34878D82A}">
                    <a16:rowId xmlns:a16="http://schemas.microsoft.com/office/drawing/2014/main" val="4275357539"/>
                  </a:ext>
                </a:extLst>
              </a:tr>
              <a:tr h="370840">
                <a:tc>
                  <a:txBody>
                    <a:bodyPr/>
                    <a:lstStyle/>
                    <a:p>
                      <a:pPr algn="ctr"/>
                      <a:r>
                        <a:rPr lang="en-US" dirty="0" smtClean="0"/>
                        <a:t>Female</a:t>
                      </a:r>
                      <a:endParaRPr lang="en-US" dirty="0"/>
                    </a:p>
                  </a:txBody>
                  <a:tcPr/>
                </a:tc>
                <a:tc>
                  <a:txBody>
                    <a:bodyPr/>
                    <a:lstStyle/>
                    <a:p>
                      <a:pPr algn="ctr"/>
                      <a:r>
                        <a:rPr lang="en-US" dirty="0" smtClean="0"/>
                        <a:t>1</a:t>
                      </a:r>
                      <a:endParaRPr lang="en-US" dirty="0"/>
                    </a:p>
                  </a:txBody>
                  <a:tcPr/>
                </a:tc>
                <a:tc>
                  <a:txBody>
                    <a:bodyPr/>
                    <a:lstStyle/>
                    <a:p>
                      <a:pPr algn="ctr"/>
                      <a:r>
                        <a:rPr lang="en-US" dirty="0" smtClean="0"/>
                        <a:t>Expensive</a:t>
                      </a:r>
                      <a:endParaRPr lang="en-US" dirty="0"/>
                    </a:p>
                  </a:txBody>
                  <a:tcPr/>
                </a:tc>
                <a:tc>
                  <a:txBody>
                    <a:bodyPr/>
                    <a:lstStyle/>
                    <a:p>
                      <a:pPr algn="ctr"/>
                      <a:r>
                        <a:rPr lang="en-US" dirty="0" smtClean="0"/>
                        <a:t>High</a:t>
                      </a:r>
                      <a:endParaRPr lang="en-US" dirty="0"/>
                    </a:p>
                  </a:txBody>
                  <a:tcPr/>
                </a:tc>
                <a:tc>
                  <a:txBody>
                    <a:bodyPr/>
                    <a:lstStyle/>
                    <a:p>
                      <a:pPr algn="ctr"/>
                      <a:r>
                        <a:rPr lang="en-US" dirty="0" smtClean="0"/>
                        <a:t>Car</a:t>
                      </a:r>
                      <a:endParaRPr lang="en-US" dirty="0"/>
                    </a:p>
                  </a:txBody>
                  <a:tcPr/>
                </a:tc>
                <a:extLst>
                  <a:ext uri="{0D108BD9-81ED-4DB2-BD59-A6C34878D82A}">
                    <a16:rowId xmlns:a16="http://schemas.microsoft.com/office/drawing/2014/main" val="2471462480"/>
                  </a:ext>
                </a:extLst>
              </a:tr>
              <a:tr h="370840">
                <a:tc>
                  <a:txBody>
                    <a:bodyPr/>
                    <a:lstStyle/>
                    <a:p>
                      <a:pPr algn="ctr"/>
                      <a:r>
                        <a:rPr lang="en-US" dirty="0" smtClean="0"/>
                        <a:t>Male</a:t>
                      </a:r>
                      <a:endParaRPr lang="en-US" dirty="0"/>
                    </a:p>
                  </a:txBody>
                  <a:tcPr/>
                </a:tc>
                <a:tc>
                  <a:txBody>
                    <a:bodyPr/>
                    <a:lstStyle/>
                    <a:p>
                      <a:pPr algn="ctr"/>
                      <a:r>
                        <a:rPr lang="en-US" dirty="0" smtClean="0"/>
                        <a:t>2</a:t>
                      </a:r>
                      <a:endParaRPr lang="en-US" dirty="0"/>
                    </a:p>
                  </a:txBody>
                  <a:tcPr/>
                </a:tc>
                <a:tc>
                  <a:txBody>
                    <a:bodyPr/>
                    <a:lstStyle/>
                    <a:p>
                      <a:pPr algn="ctr"/>
                      <a:r>
                        <a:rPr lang="en-US" dirty="0" smtClean="0"/>
                        <a:t>Expensive</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Car</a:t>
                      </a:r>
                      <a:endParaRPr lang="en-US" dirty="0"/>
                    </a:p>
                  </a:txBody>
                  <a:tcPr/>
                </a:tc>
                <a:extLst>
                  <a:ext uri="{0D108BD9-81ED-4DB2-BD59-A6C34878D82A}">
                    <a16:rowId xmlns:a16="http://schemas.microsoft.com/office/drawing/2014/main" val="4031018583"/>
                  </a:ext>
                </a:extLst>
              </a:tr>
              <a:tr h="370840">
                <a:tc>
                  <a:txBody>
                    <a:bodyPr/>
                    <a:lstStyle/>
                    <a:p>
                      <a:pPr algn="ctr"/>
                      <a:r>
                        <a:rPr lang="en-US" dirty="0" smtClean="0"/>
                        <a:t>Female</a:t>
                      </a:r>
                      <a:endParaRPr lang="en-US" dirty="0"/>
                    </a:p>
                  </a:txBody>
                  <a:tcPr/>
                </a:tc>
                <a:tc>
                  <a:txBody>
                    <a:bodyPr/>
                    <a:lstStyle/>
                    <a:p>
                      <a:pPr algn="ctr"/>
                      <a:r>
                        <a:rPr lang="en-US" dirty="0" smtClean="0"/>
                        <a:t>2</a:t>
                      </a:r>
                      <a:endParaRPr lang="en-US" dirty="0"/>
                    </a:p>
                  </a:txBody>
                  <a:tcPr/>
                </a:tc>
                <a:tc>
                  <a:txBody>
                    <a:bodyPr/>
                    <a:lstStyle/>
                    <a:p>
                      <a:pPr algn="ctr"/>
                      <a:r>
                        <a:rPr lang="en-US" dirty="0" smtClean="0"/>
                        <a:t>Expensive</a:t>
                      </a:r>
                      <a:endParaRPr lang="en-US" dirty="0"/>
                    </a:p>
                  </a:txBody>
                  <a:tcPr/>
                </a:tc>
                <a:tc>
                  <a:txBody>
                    <a:bodyPr/>
                    <a:lstStyle/>
                    <a:p>
                      <a:pPr algn="ctr"/>
                      <a:r>
                        <a:rPr lang="en-US" dirty="0" smtClean="0"/>
                        <a:t>High </a:t>
                      </a:r>
                      <a:endParaRPr lang="en-US" dirty="0"/>
                    </a:p>
                  </a:txBody>
                  <a:tcPr/>
                </a:tc>
                <a:tc>
                  <a:txBody>
                    <a:bodyPr/>
                    <a:lstStyle/>
                    <a:p>
                      <a:pPr algn="ctr"/>
                      <a:r>
                        <a:rPr lang="en-US" dirty="0" smtClean="0"/>
                        <a:t>Car</a:t>
                      </a:r>
                      <a:endParaRPr lang="en-US" dirty="0"/>
                    </a:p>
                  </a:txBody>
                  <a:tcPr/>
                </a:tc>
                <a:extLst>
                  <a:ext uri="{0D108BD9-81ED-4DB2-BD59-A6C34878D82A}">
                    <a16:rowId xmlns:a16="http://schemas.microsoft.com/office/drawing/2014/main" val="1826874495"/>
                  </a:ext>
                </a:extLst>
              </a:tr>
              <a:tr h="370840">
                <a:tc>
                  <a:txBody>
                    <a:bodyPr/>
                    <a:lstStyle/>
                    <a:p>
                      <a:pPr algn="ctr"/>
                      <a:r>
                        <a:rPr lang="en-US" dirty="0" smtClean="0"/>
                        <a:t>Female</a:t>
                      </a:r>
                      <a:endParaRPr lang="en-US" dirty="0"/>
                    </a:p>
                  </a:txBody>
                  <a:tcPr/>
                </a:tc>
                <a:tc>
                  <a:txBody>
                    <a:bodyPr/>
                    <a:lstStyle/>
                    <a:p>
                      <a:pPr algn="ctr"/>
                      <a:r>
                        <a:rPr lang="en-US" dirty="0" smtClean="0"/>
                        <a:t>1</a:t>
                      </a:r>
                      <a:endParaRPr lang="en-US" dirty="0"/>
                    </a:p>
                  </a:txBody>
                  <a:tcPr/>
                </a:tc>
                <a:tc>
                  <a:txBody>
                    <a:bodyPr/>
                    <a:lstStyle/>
                    <a:p>
                      <a:pPr algn="ctr"/>
                      <a:r>
                        <a:rPr lang="en-US" dirty="0" smtClean="0"/>
                        <a:t>Cheap</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Train</a:t>
                      </a:r>
                      <a:endParaRPr lang="en-US" dirty="0"/>
                    </a:p>
                  </a:txBody>
                  <a:tcPr/>
                </a:tc>
                <a:extLst>
                  <a:ext uri="{0D108BD9-81ED-4DB2-BD59-A6C34878D82A}">
                    <a16:rowId xmlns:a16="http://schemas.microsoft.com/office/drawing/2014/main" val="3632137863"/>
                  </a:ext>
                </a:extLst>
              </a:tr>
              <a:tr h="370840">
                <a:tc>
                  <a:txBody>
                    <a:bodyPr/>
                    <a:lstStyle/>
                    <a:p>
                      <a:pPr algn="ctr"/>
                      <a:r>
                        <a:rPr lang="en-US" dirty="0" smtClean="0"/>
                        <a:t>Male</a:t>
                      </a:r>
                      <a:endParaRPr lang="en-US" dirty="0"/>
                    </a:p>
                  </a:txBody>
                  <a:tcPr/>
                </a:tc>
                <a:tc>
                  <a:txBody>
                    <a:bodyPr/>
                    <a:lstStyle/>
                    <a:p>
                      <a:pPr algn="ctr"/>
                      <a:r>
                        <a:rPr lang="en-US" dirty="0" smtClean="0"/>
                        <a:t>0</a:t>
                      </a:r>
                      <a:endParaRPr lang="en-US" dirty="0"/>
                    </a:p>
                  </a:txBody>
                  <a:tcPr/>
                </a:tc>
                <a:tc>
                  <a:txBody>
                    <a:bodyPr/>
                    <a:lstStyle/>
                    <a:p>
                      <a:pPr algn="ctr"/>
                      <a:r>
                        <a:rPr lang="en-US" dirty="0" smtClean="0"/>
                        <a:t>Standard</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Train</a:t>
                      </a:r>
                      <a:endParaRPr lang="en-US" dirty="0"/>
                    </a:p>
                  </a:txBody>
                  <a:tcPr/>
                </a:tc>
                <a:extLst>
                  <a:ext uri="{0D108BD9-81ED-4DB2-BD59-A6C34878D82A}">
                    <a16:rowId xmlns:a16="http://schemas.microsoft.com/office/drawing/2014/main" val="324588539"/>
                  </a:ext>
                </a:extLst>
              </a:tr>
              <a:tr h="370840">
                <a:tc>
                  <a:txBody>
                    <a:bodyPr/>
                    <a:lstStyle/>
                    <a:p>
                      <a:pPr algn="ctr"/>
                      <a:r>
                        <a:rPr lang="en-US" dirty="0" smtClean="0"/>
                        <a:t>Female</a:t>
                      </a:r>
                      <a:endParaRPr lang="en-US" dirty="0"/>
                    </a:p>
                  </a:txBody>
                  <a:tcPr/>
                </a:tc>
                <a:tc>
                  <a:txBody>
                    <a:bodyPr/>
                    <a:lstStyle/>
                    <a:p>
                      <a:pPr algn="ctr"/>
                      <a:r>
                        <a:rPr lang="en-US" dirty="0" smtClean="0"/>
                        <a:t>1</a:t>
                      </a:r>
                      <a:endParaRPr lang="en-US" dirty="0"/>
                    </a:p>
                  </a:txBody>
                  <a:tcPr/>
                </a:tc>
                <a:tc>
                  <a:txBody>
                    <a:bodyPr/>
                    <a:lstStyle/>
                    <a:p>
                      <a:pPr algn="ctr"/>
                      <a:r>
                        <a:rPr lang="en-US" dirty="0" smtClean="0"/>
                        <a:t>Standard</a:t>
                      </a:r>
                      <a:endParaRPr lang="en-US" dirty="0"/>
                    </a:p>
                  </a:txBody>
                  <a:tcPr/>
                </a:tc>
                <a:tc>
                  <a:txBody>
                    <a:bodyPr/>
                    <a:lstStyle/>
                    <a:p>
                      <a:pPr algn="ctr"/>
                      <a:r>
                        <a:rPr lang="en-US" dirty="0" smtClean="0"/>
                        <a:t>Medium</a:t>
                      </a:r>
                      <a:endParaRPr lang="en-US" dirty="0"/>
                    </a:p>
                  </a:txBody>
                  <a:tcPr/>
                </a:tc>
                <a:tc>
                  <a:txBody>
                    <a:bodyPr/>
                    <a:lstStyle/>
                    <a:p>
                      <a:pPr algn="ctr"/>
                      <a:r>
                        <a:rPr lang="en-US" dirty="0" smtClean="0"/>
                        <a:t>Train</a:t>
                      </a:r>
                      <a:endParaRPr lang="en-US" dirty="0"/>
                    </a:p>
                  </a:txBody>
                  <a:tcPr/>
                </a:tc>
                <a:extLst>
                  <a:ext uri="{0D108BD9-81ED-4DB2-BD59-A6C34878D82A}">
                    <a16:rowId xmlns:a16="http://schemas.microsoft.com/office/drawing/2014/main" val="1325771554"/>
                  </a:ext>
                </a:extLst>
              </a:tr>
            </a:tbl>
          </a:graphicData>
        </a:graphic>
      </p:graphicFrame>
      <p:graphicFrame>
        <p:nvGraphicFramePr>
          <p:cNvPr id="7" name="Table 6"/>
          <p:cNvGraphicFramePr>
            <a:graphicFrameLocks noGrp="1"/>
          </p:cNvGraphicFramePr>
          <p:nvPr>
            <p:extLst/>
          </p:nvPr>
        </p:nvGraphicFramePr>
        <p:xfrm>
          <a:off x="9055100" y="1080540"/>
          <a:ext cx="2209800" cy="1097280"/>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val="1653843139"/>
                    </a:ext>
                  </a:extLst>
                </a:gridCol>
                <a:gridCol w="736600">
                  <a:extLst>
                    <a:ext uri="{9D8B030D-6E8A-4147-A177-3AD203B41FA5}">
                      <a16:colId xmlns:a16="http://schemas.microsoft.com/office/drawing/2014/main" val="2535524682"/>
                    </a:ext>
                  </a:extLst>
                </a:gridCol>
                <a:gridCol w="736600">
                  <a:extLst>
                    <a:ext uri="{9D8B030D-6E8A-4147-A177-3AD203B41FA5}">
                      <a16:colId xmlns:a16="http://schemas.microsoft.com/office/drawing/2014/main" val="3412018510"/>
                    </a:ext>
                  </a:extLst>
                </a:gridCol>
              </a:tblGrid>
              <a:tr h="351305">
                <a:tc gridSpan="3">
                  <a:txBody>
                    <a:bodyPr/>
                    <a:lstStyle/>
                    <a:p>
                      <a:pPr algn="ctr"/>
                      <a:r>
                        <a:rPr lang="en-US" b="1" dirty="0" smtClean="0"/>
                        <a:t>Transport Mode</a:t>
                      </a:r>
                      <a:endParaRPr lang="en-US" b="1"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8860014"/>
                  </a:ext>
                </a:extLst>
              </a:tr>
              <a:tr h="351305">
                <a:tc>
                  <a:txBody>
                    <a:bodyPr/>
                    <a:lstStyle/>
                    <a:p>
                      <a:pPr algn="ctr"/>
                      <a:r>
                        <a:rPr lang="en-US" b="1" dirty="0" smtClean="0"/>
                        <a:t>Bus</a:t>
                      </a:r>
                      <a:endParaRPr lang="en-US" b="1" dirty="0"/>
                    </a:p>
                  </a:txBody>
                  <a:tcPr/>
                </a:tc>
                <a:tc>
                  <a:txBody>
                    <a:bodyPr/>
                    <a:lstStyle/>
                    <a:p>
                      <a:pPr algn="ctr"/>
                      <a:r>
                        <a:rPr lang="en-US" b="1" dirty="0" smtClean="0"/>
                        <a:t>Train</a:t>
                      </a:r>
                      <a:endParaRPr lang="en-US" b="1" dirty="0"/>
                    </a:p>
                  </a:txBody>
                  <a:tcPr/>
                </a:tc>
                <a:tc>
                  <a:txBody>
                    <a:bodyPr/>
                    <a:lstStyle/>
                    <a:p>
                      <a:pPr algn="ctr"/>
                      <a:r>
                        <a:rPr lang="en-US" b="1" dirty="0" smtClean="0"/>
                        <a:t>Car</a:t>
                      </a:r>
                      <a:endParaRPr lang="en-US" b="1" dirty="0"/>
                    </a:p>
                  </a:txBody>
                  <a:tcPr/>
                </a:tc>
                <a:extLst>
                  <a:ext uri="{0D108BD9-81ED-4DB2-BD59-A6C34878D82A}">
                    <a16:rowId xmlns:a16="http://schemas.microsoft.com/office/drawing/2014/main" val="1121163778"/>
                  </a:ext>
                </a:extLst>
              </a:tr>
              <a:tr h="351305">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3</a:t>
                      </a:r>
                      <a:endParaRPr lang="en-US" dirty="0"/>
                    </a:p>
                  </a:txBody>
                  <a:tcPr/>
                </a:tc>
                <a:extLst>
                  <a:ext uri="{0D108BD9-81ED-4DB2-BD59-A6C34878D82A}">
                    <a16:rowId xmlns:a16="http://schemas.microsoft.com/office/drawing/2014/main" val="3231716475"/>
                  </a:ext>
                </a:extLst>
              </a:tr>
            </a:tbl>
          </a:graphicData>
        </a:graphic>
      </p:graphicFrame>
      <p:sp>
        <p:nvSpPr>
          <p:cNvPr id="9" name="TextBox 8"/>
          <p:cNvSpPr txBox="1"/>
          <p:nvPr/>
        </p:nvSpPr>
        <p:spPr>
          <a:xfrm>
            <a:off x="8565107" y="2411309"/>
            <a:ext cx="3776996" cy="1200329"/>
          </a:xfrm>
          <a:prstGeom prst="rect">
            <a:avLst/>
          </a:prstGeom>
          <a:noFill/>
          <a:ln w="31750">
            <a:solidFill>
              <a:schemeClr val="accent1">
                <a:shade val="50000"/>
              </a:schemeClr>
            </a:solidFill>
          </a:ln>
        </p:spPr>
        <p:txBody>
          <a:bodyPr wrap="none" rtlCol="0">
            <a:spAutoFit/>
          </a:bodyPr>
          <a:lstStyle/>
          <a:p>
            <a:r>
              <a:rPr lang="en-US" dirty="0" smtClean="0"/>
              <a:t>H(Transport Mode) = H(4,3,3)</a:t>
            </a:r>
          </a:p>
          <a:p>
            <a:r>
              <a:rPr lang="en-US" dirty="0" smtClean="0"/>
              <a:t>= – (4/10 </a:t>
            </a:r>
            <a:r>
              <a:rPr lang="en-US" dirty="0"/>
              <a:t>log</a:t>
            </a:r>
            <a:r>
              <a:rPr lang="en-US" baseline="-25000" dirty="0"/>
              <a:t>2</a:t>
            </a:r>
            <a:r>
              <a:rPr lang="en-US" dirty="0"/>
              <a:t> </a:t>
            </a:r>
            <a:r>
              <a:rPr lang="en-US" dirty="0" smtClean="0"/>
              <a:t>4/10) </a:t>
            </a:r>
            <a:r>
              <a:rPr lang="en-US" dirty="0"/>
              <a:t>– </a:t>
            </a:r>
            <a:r>
              <a:rPr lang="en-US" dirty="0" smtClean="0"/>
              <a:t>(3/10 </a:t>
            </a:r>
            <a:r>
              <a:rPr lang="en-US" dirty="0"/>
              <a:t>log</a:t>
            </a:r>
            <a:r>
              <a:rPr lang="en-US" baseline="-25000" dirty="0"/>
              <a:t>2</a:t>
            </a:r>
            <a:r>
              <a:rPr lang="en-US" dirty="0"/>
              <a:t> </a:t>
            </a:r>
            <a:r>
              <a:rPr lang="en-US" dirty="0" smtClean="0"/>
              <a:t>3/10) </a:t>
            </a:r>
          </a:p>
          <a:p>
            <a:r>
              <a:rPr lang="en-US" dirty="0"/>
              <a:t> </a:t>
            </a:r>
            <a:r>
              <a:rPr lang="en-US" dirty="0" smtClean="0"/>
              <a:t>  – </a:t>
            </a:r>
            <a:r>
              <a:rPr lang="en-US" dirty="0"/>
              <a:t>(3/10 log</a:t>
            </a:r>
            <a:r>
              <a:rPr lang="en-US" baseline="-25000" dirty="0"/>
              <a:t>2</a:t>
            </a:r>
            <a:r>
              <a:rPr lang="en-US" dirty="0"/>
              <a:t> 3/10) </a:t>
            </a:r>
            <a:endParaRPr lang="en-US" dirty="0" smtClean="0"/>
          </a:p>
          <a:p>
            <a:r>
              <a:rPr lang="en-US" dirty="0" smtClean="0"/>
              <a:t>= </a:t>
            </a:r>
            <a:r>
              <a:rPr lang="en-US" dirty="0"/>
              <a:t>1.571 </a:t>
            </a:r>
          </a:p>
        </p:txBody>
      </p:sp>
    </p:spTree>
    <p:extLst>
      <p:ext uri="{BB962C8B-B14F-4D97-AF65-F5344CB8AC3E}">
        <p14:creationId xmlns:p14="http://schemas.microsoft.com/office/powerpoint/2010/main" val="6744757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(Contd..)</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55299490"/>
              </p:ext>
            </p:extLst>
          </p:nvPr>
        </p:nvGraphicFramePr>
        <p:xfrm>
          <a:off x="228600" y="914400"/>
          <a:ext cx="5029200" cy="18288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1207173896"/>
                    </a:ext>
                  </a:extLst>
                </a:gridCol>
                <a:gridCol w="1143000">
                  <a:extLst>
                    <a:ext uri="{9D8B030D-6E8A-4147-A177-3AD203B41FA5}">
                      <a16:colId xmlns:a16="http://schemas.microsoft.com/office/drawing/2014/main" val="2125019097"/>
                    </a:ext>
                  </a:extLst>
                </a:gridCol>
                <a:gridCol w="807720">
                  <a:extLst>
                    <a:ext uri="{9D8B030D-6E8A-4147-A177-3AD203B41FA5}">
                      <a16:colId xmlns:a16="http://schemas.microsoft.com/office/drawing/2014/main" val="2812122674"/>
                    </a:ext>
                  </a:extLst>
                </a:gridCol>
                <a:gridCol w="1005840">
                  <a:extLst>
                    <a:ext uri="{9D8B030D-6E8A-4147-A177-3AD203B41FA5}">
                      <a16:colId xmlns:a16="http://schemas.microsoft.com/office/drawing/2014/main" val="715606276"/>
                    </a:ext>
                  </a:extLst>
                </a:gridCol>
                <a:gridCol w="1005840">
                  <a:extLst>
                    <a:ext uri="{9D8B030D-6E8A-4147-A177-3AD203B41FA5}">
                      <a16:colId xmlns:a16="http://schemas.microsoft.com/office/drawing/2014/main" val="1038426549"/>
                    </a:ext>
                  </a:extLst>
                </a:gridCol>
              </a:tblGrid>
              <a:tr h="274320">
                <a:tc>
                  <a:txBody>
                    <a:bodyPr/>
                    <a:lstStyle/>
                    <a:p>
                      <a:pPr algn="ctr"/>
                      <a:endParaRPr lang="en-US" dirty="0"/>
                    </a:p>
                  </a:txBody>
                  <a:tcPr/>
                </a:tc>
                <a:tc gridSpan="4">
                  <a:txBody>
                    <a:bodyPr/>
                    <a:lstStyle/>
                    <a:p>
                      <a:pPr algn="ctr"/>
                      <a:r>
                        <a:rPr lang="en-US" dirty="0" smtClean="0"/>
                        <a:t>Class Label</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01508965"/>
                  </a:ext>
                </a:extLst>
              </a:tr>
              <a:tr h="274320">
                <a:tc rowSpan="4">
                  <a:txBody>
                    <a:bodyPr/>
                    <a:lstStyle/>
                    <a:p>
                      <a:pPr algn="ctr"/>
                      <a:endParaRPr lang="en-US" dirty="0" smtClean="0"/>
                    </a:p>
                    <a:p>
                      <a:pPr algn="ctr"/>
                      <a:r>
                        <a:rPr lang="en-US" dirty="0" smtClean="0"/>
                        <a:t>Attribute</a:t>
                      </a:r>
                      <a:r>
                        <a:rPr lang="en-US" baseline="0" dirty="0" smtClean="0"/>
                        <a:t> values</a:t>
                      </a:r>
                      <a:endParaRPr lang="en-US" dirty="0"/>
                    </a:p>
                  </a:txBody>
                  <a:tcPr/>
                </a:tc>
                <a:tc>
                  <a:txBody>
                    <a:bodyPr/>
                    <a:lstStyle/>
                    <a:p>
                      <a:endParaRPr lang="en-US"/>
                    </a:p>
                  </a:txBody>
                  <a:tcPr/>
                </a:tc>
                <a:tc>
                  <a:txBody>
                    <a:bodyPr/>
                    <a:lstStyle/>
                    <a:p>
                      <a:r>
                        <a:rPr lang="en-US" dirty="0" smtClean="0"/>
                        <a:t>Bus</a:t>
                      </a:r>
                      <a:endParaRPr lang="en-US" dirty="0"/>
                    </a:p>
                  </a:txBody>
                  <a:tcPr/>
                </a:tc>
                <a:tc>
                  <a:txBody>
                    <a:bodyPr/>
                    <a:lstStyle/>
                    <a:p>
                      <a:r>
                        <a:rPr lang="en-US" dirty="0" smtClean="0"/>
                        <a:t>Train</a:t>
                      </a:r>
                      <a:endParaRPr lang="en-US" dirty="0"/>
                    </a:p>
                  </a:txBody>
                  <a:tcPr/>
                </a:tc>
                <a:tc>
                  <a:txBody>
                    <a:bodyPr/>
                    <a:lstStyle/>
                    <a:p>
                      <a:r>
                        <a:rPr lang="en-US" dirty="0" smtClean="0"/>
                        <a:t>Car</a:t>
                      </a:r>
                      <a:endParaRPr lang="en-US" dirty="0"/>
                    </a:p>
                  </a:txBody>
                  <a:tcPr/>
                </a:tc>
                <a:extLst>
                  <a:ext uri="{0D108BD9-81ED-4DB2-BD59-A6C34878D82A}">
                    <a16:rowId xmlns:a16="http://schemas.microsoft.com/office/drawing/2014/main" val="2767429716"/>
                  </a:ext>
                </a:extLst>
              </a:tr>
              <a:tr h="274320">
                <a:tc vMerge="1">
                  <a:txBody>
                    <a:bodyPr/>
                    <a:lstStyle/>
                    <a:p>
                      <a:endParaRPr lang="en-US" dirty="0"/>
                    </a:p>
                  </a:txBody>
                  <a:tcPr/>
                </a:tc>
                <a:tc>
                  <a:txBody>
                    <a:bodyPr/>
                    <a:lstStyle/>
                    <a:p>
                      <a:r>
                        <a:rPr lang="en-US" dirty="0" smtClean="0"/>
                        <a:t>Cheap</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330336030"/>
                  </a:ext>
                </a:extLst>
              </a:tr>
              <a:tr h="274320">
                <a:tc vMerge="1">
                  <a:txBody>
                    <a:bodyPr/>
                    <a:lstStyle/>
                    <a:p>
                      <a:endParaRPr lang="en-US" dirty="0"/>
                    </a:p>
                  </a:txBody>
                  <a:tcPr/>
                </a:tc>
                <a:tc>
                  <a:txBody>
                    <a:bodyPr/>
                    <a:lstStyle/>
                    <a:p>
                      <a:r>
                        <a:rPr lang="en-US" dirty="0" smtClean="0"/>
                        <a:t>Expensive</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3</a:t>
                      </a:r>
                      <a:endParaRPr lang="en-US" dirty="0"/>
                    </a:p>
                  </a:txBody>
                  <a:tcPr/>
                </a:tc>
                <a:extLst>
                  <a:ext uri="{0D108BD9-81ED-4DB2-BD59-A6C34878D82A}">
                    <a16:rowId xmlns:a16="http://schemas.microsoft.com/office/drawing/2014/main" val="2538635858"/>
                  </a:ext>
                </a:extLst>
              </a:tr>
              <a:tr h="274320">
                <a:tc vMerge="1">
                  <a:txBody>
                    <a:bodyPr/>
                    <a:lstStyle/>
                    <a:p>
                      <a:endParaRPr lang="en-US" dirty="0"/>
                    </a:p>
                  </a:txBody>
                  <a:tcPr/>
                </a:tc>
                <a:tc>
                  <a:txBody>
                    <a:bodyPr/>
                    <a:lstStyle/>
                    <a:p>
                      <a:r>
                        <a:rPr lang="en-US" dirty="0" smtClean="0"/>
                        <a:t>Standard</a:t>
                      </a:r>
                      <a:endParaRPr lang="en-US" dirty="0"/>
                    </a:p>
                  </a:txBody>
                  <a:tcPr/>
                </a:tc>
                <a:tc>
                  <a:txBody>
                    <a:bodyPr/>
                    <a:lstStyle/>
                    <a:p>
                      <a:r>
                        <a:rPr lang="en-US" dirty="0" smtClean="0"/>
                        <a:t>0</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353801941"/>
                  </a:ext>
                </a:extLst>
              </a:tr>
            </a:tbl>
          </a:graphicData>
        </a:graphic>
      </p:graphicFrame>
      <p:sp>
        <p:nvSpPr>
          <p:cNvPr id="6" name="TextBox 5"/>
          <p:cNvSpPr txBox="1"/>
          <p:nvPr/>
        </p:nvSpPr>
        <p:spPr>
          <a:xfrm>
            <a:off x="5410200" y="946245"/>
            <a:ext cx="2743200" cy="369332"/>
          </a:xfrm>
          <a:prstGeom prst="rect">
            <a:avLst/>
          </a:prstGeom>
          <a:noFill/>
          <a:ln w="31750">
            <a:solidFill>
              <a:schemeClr val="accent1">
                <a:shade val="50000"/>
              </a:schemeClr>
            </a:solidFill>
          </a:ln>
        </p:spPr>
        <p:txBody>
          <a:bodyPr wrap="square" rtlCol="0">
            <a:spAutoFit/>
          </a:bodyPr>
          <a:lstStyle/>
          <a:p>
            <a:r>
              <a:rPr lang="en-US" dirty="0" smtClean="0"/>
              <a:t>H(Transport Mode)= 1.571</a:t>
            </a:r>
            <a:endParaRPr lang="en-US" dirty="0"/>
          </a:p>
        </p:txBody>
      </p:sp>
      <p:sp>
        <p:nvSpPr>
          <p:cNvPr id="7" name="TextBox 6"/>
          <p:cNvSpPr txBox="1"/>
          <p:nvPr/>
        </p:nvSpPr>
        <p:spPr>
          <a:xfrm>
            <a:off x="235424" y="2895600"/>
            <a:ext cx="9924576" cy="1200329"/>
          </a:xfrm>
          <a:prstGeom prst="rect">
            <a:avLst/>
          </a:prstGeom>
          <a:noFill/>
          <a:ln w="31750">
            <a:solidFill>
              <a:schemeClr val="accent1">
                <a:shade val="50000"/>
              </a:schemeClr>
            </a:solidFill>
          </a:ln>
        </p:spPr>
        <p:txBody>
          <a:bodyPr wrap="square" rtlCol="0">
            <a:spAutoFit/>
          </a:bodyPr>
          <a:lstStyle/>
          <a:p>
            <a:r>
              <a:rPr lang="en-US" dirty="0" smtClean="0"/>
              <a:t>IG(Transport Mode, Travel Cost) = H(Transport </a:t>
            </a:r>
            <a:r>
              <a:rPr lang="en-US" dirty="0"/>
              <a:t>Mode</a:t>
            </a:r>
            <a:r>
              <a:rPr lang="en-US" dirty="0" smtClean="0"/>
              <a:t>)-H(</a:t>
            </a:r>
            <a:r>
              <a:rPr lang="en-US" dirty="0"/>
              <a:t>Transport </a:t>
            </a:r>
            <a:r>
              <a:rPr lang="en-US" dirty="0" smtClean="0"/>
              <a:t>Mode|</a:t>
            </a:r>
            <a:r>
              <a:rPr lang="en-US" dirty="0"/>
              <a:t> Travel </a:t>
            </a:r>
            <a:r>
              <a:rPr lang="en-US" dirty="0" smtClean="0"/>
              <a:t>Cost)</a:t>
            </a:r>
          </a:p>
          <a:p>
            <a:r>
              <a:rPr lang="en-US" dirty="0" smtClean="0"/>
              <a:t>= 1.571 - H(4,3,2)</a:t>
            </a:r>
          </a:p>
          <a:p>
            <a:r>
              <a:rPr lang="en-US" dirty="0" smtClean="0"/>
              <a:t>= 1.571 </a:t>
            </a:r>
            <a:r>
              <a:rPr lang="en-US" dirty="0"/>
              <a:t>-</a:t>
            </a:r>
            <a:r>
              <a:rPr lang="en-US" dirty="0" smtClean="0"/>
              <a:t> (-5/10 (4/5 log 4/5 +1/5log1/5) - (3/10 (3/3 log 3/3 + 0 log 0)) - (3/10 (2/2 log 2/2 + 0 log 0)))</a:t>
            </a:r>
          </a:p>
          <a:p>
            <a:r>
              <a:rPr lang="en-US" dirty="0" smtClean="0"/>
              <a:t>= </a:t>
            </a:r>
            <a:r>
              <a:rPr lang="en-US" dirty="0"/>
              <a:t>1.571 </a:t>
            </a:r>
            <a:r>
              <a:rPr lang="en-US" dirty="0" smtClean="0"/>
              <a:t>– 0.36 = 1.211</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66131" y="4248329"/>
                <a:ext cx="9893869" cy="1204112"/>
              </a:xfrm>
              <a:prstGeom prst="rect">
                <a:avLst/>
              </a:prstGeom>
              <a:noFill/>
              <a:ln w="31750">
                <a:solidFill>
                  <a:schemeClr val="accent1">
                    <a:shade val="50000"/>
                  </a:schemeClr>
                </a:solidFill>
              </a:ln>
            </p:spPr>
            <p:txBody>
              <a:bodyPr wrap="square" rtlCol="0">
                <a:spAutoFit/>
              </a:bodyPr>
              <a:lstStyle/>
              <a:p>
                <a:r>
                  <a:rPr lang="en-US" dirty="0" smtClean="0"/>
                  <a:t>Gain Ratio (Travel Cost) = </a:t>
                </a:r>
                <a14:m>
                  <m:oMath xmlns:m="http://schemas.openxmlformats.org/officeDocument/2006/math">
                    <m:f>
                      <m:fPr>
                        <m:ctrlPr>
                          <a:rPr lang="en-US" i="1">
                            <a:latin typeface="Cambria Math" panose="02040503050406030204" pitchFamily="18" charset="0"/>
                            <a:cs typeface="Helvetica" panose="020B0604020202020204" pitchFamily="34" charset="0"/>
                          </a:rPr>
                        </m:ctrlPr>
                      </m:fPr>
                      <m:num>
                        <m:r>
                          <a:rPr lang="en-US" i="1">
                            <a:latin typeface="Cambria Math" panose="02040503050406030204" pitchFamily="18" charset="0"/>
                            <a:cs typeface="Helvetica" panose="020B0604020202020204" pitchFamily="34" charset="0"/>
                          </a:rPr>
                          <m:t>𝐼𝐺</m:t>
                        </m:r>
                        <m:r>
                          <a:rPr lang="en-US" i="1">
                            <a:latin typeface="Cambria Math" panose="02040503050406030204" pitchFamily="18" charset="0"/>
                            <a:cs typeface="Helvetica" panose="020B0604020202020204" pitchFamily="34" charset="0"/>
                          </a:rPr>
                          <m:t>(</m:t>
                        </m:r>
                        <m:r>
                          <a:rPr lang="en-US" i="1">
                            <a:latin typeface="Cambria Math" panose="02040503050406030204" pitchFamily="18" charset="0"/>
                            <a:cs typeface="Helvetica" panose="020B0604020202020204" pitchFamily="34" charset="0"/>
                          </a:rPr>
                          <m:t>𝐴𝑡𝑡𝑟𝑖𝑏𝑢𝑡𝑒</m:t>
                        </m:r>
                        <m:r>
                          <a:rPr lang="en-US" i="1">
                            <a:latin typeface="Cambria Math" panose="02040503050406030204" pitchFamily="18" charset="0"/>
                            <a:cs typeface="Helvetica" panose="020B0604020202020204" pitchFamily="34" charset="0"/>
                          </a:rPr>
                          <m:t>)</m:t>
                        </m:r>
                      </m:num>
                      <m:den>
                        <m:r>
                          <a:rPr lang="en-US" i="1">
                            <a:latin typeface="Cambria Math" panose="02040503050406030204" pitchFamily="18" charset="0"/>
                            <a:cs typeface="Helvetica" panose="020B0604020202020204" pitchFamily="34" charset="0"/>
                          </a:rPr>
                          <m:t>𝐻</m:t>
                        </m:r>
                        <m:r>
                          <a:rPr lang="en-US" i="1">
                            <a:latin typeface="Cambria Math" panose="02040503050406030204" pitchFamily="18" charset="0"/>
                            <a:cs typeface="Helvetica" panose="020B0604020202020204" pitchFamily="34" charset="0"/>
                          </a:rPr>
                          <m:t>(</m:t>
                        </m:r>
                        <m:r>
                          <a:rPr lang="en-US" i="1">
                            <a:latin typeface="Cambria Math" panose="02040503050406030204" pitchFamily="18" charset="0"/>
                            <a:cs typeface="Helvetica" panose="020B0604020202020204" pitchFamily="34" charset="0"/>
                          </a:rPr>
                          <m:t>𝐴𝑡𝑡𝑟𝑖𝑏𝑢𝑡𝑒</m:t>
                        </m:r>
                        <m:r>
                          <a:rPr lang="en-US" i="1">
                            <a:latin typeface="Cambria Math" panose="02040503050406030204" pitchFamily="18" charset="0"/>
                            <a:cs typeface="Helvetica" panose="020B0604020202020204" pitchFamily="34" charset="0"/>
                          </a:rPr>
                          <m:t>)</m:t>
                        </m:r>
                      </m:den>
                    </m:f>
                  </m:oMath>
                </a14:m>
                <a:r>
                  <a:rPr lang="en-US" dirty="0" smtClean="0"/>
                  <a:t> = </a:t>
                </a:r>
                <a14:m>
                  <m:oMath xmlns:m="http://schemas.openxmlformats.org/officeDocument/2006/math">
                    <m:f>
                      <m:fPr>
                        <m:ctrlPr>
                          <a:rPr lang="en-US" i="1" smtClean="0">
                            <a:latin typeface="Cambria Math" panose="02040503050406030204" pitchFamily="18" charset="0"/>
                            <a:cs typeface="Helvetica" panose="020B0604020202020204" pitchFamily="34" charset="0"/>
                          </a:rPr>
                        </m:ctrlPr>
                      </m:fPr>
                      <m:num>
                        <m:r>
                          <a:rPr lang="en-US" b="0" i="1" smtClean="0">
                            <a:latin typeface="Cambria Math" panose="02040503050406030204" pitchFamily="18" charset="0"/>
                            <a:cs typeface="Helvetica" panose="020B0604020202020204" pitchFamily="34" charset="0"/>
                          </a:rPr>
                          <m:t>1.211</m:t>
                        </m:r>
                      </m:num>
                      <m:den>
                        <m:r>
                          <a:rPr lang="en-US" i="1">
                            <a:latin typeface="Cambria Math" panose="02040503050406030204" pitchFamily="18" charset="0"/>
                            <a:cs typeface="Helvetica" panose="020B0604020202020204" pitchFamily="34" charset="0"/>
                          </a:rPr>
                          <m:t>𝐻</m:t>
                        </m:r>
                        <m:r>
                          <a:rPr lang="en-US" i="1">
                            <a:latin typeface="Cambria Math" panose="02040503050406030204" pitchFamily="18" charset="0"/>
                            <a:cs typeface="Helvetica" panose="020B0604020202020204" pitchFamily="34" charset="0"/>
                          </a:rPr>
                          <m:t>(</m:t>
                        </m:r>
                        <m:r>
                          <a:rPr lang="en-US" i="1">
                            <a:latin typeface="Cambria Math" panose="02040503050406030204" pitchFamily="18" charset="0"/>
                            <a:cs typeface="Helvetica" panose="020B0604020202020204" pitchFamily="34" charset="0"/>
                          </a:rPr>
                          <m:t>𝐴𝑡𝑡𝑟𝑖𝑏𝑢𝑡𝑒</m:t>
                        </m:r>
                        <m:r>
                          <a:rPr lang="en-US" i="1">
                            <a:latin typeface="Cambria Math" panose="02040503050406030204" pitchFamily="18" charset="0"/>
                            <a:cs typeface="Helvetica" panose="020B0604020202020204" pitchFamily="34" charset="0"/>
                          </a:rPr>
                          <m:t>)</m:t>
                        </m:r>
                      </m:den>
                    </m:f>
                  </m:oMath>
                </a14:m>
                <a:r>
                  <a:rPr lang="en-US" dirty="0" smtClean="0"/>
                  <a:t>  </a:t>
                </a:r>
              </a:p>
              <a:p>
                <a:r>
                  <a:rPr lang="en-US" dirty="0" smtClean="0"/>
                  <a:t>H(Attribute) = -(5/10 log 5/10)-(3/10 log 3/10)- (2/10 log 2/10) = 1.48</a:t>
                </a:r>
              </a:p>
              <a:p>
                <a:r>
                  <a:rPr lang="en-US" dirty="0"/>
                  <a:t>= </a:t>
                </a:r>
                <a14:m>
                  <m:oMath xmlns:m="http://schemas.openxmlformats.org/officeDocument/2006/math">
                    <m:f>
                      <m:fPr>
                        <m:ctrlPr>
                          <a:rPr lang="en-US" i="1">
                            <a:latin typeface="Cambria Math" panose="02040503050406030204" pitchFamily="18" charset="0"/>
                            <a:cs typeface="Helvetica" panose="020B0604020202020204" pitchFamily="34" charset="0"/>
                          </a:rPr>
                        </m:ctrlPr>
                      </m:fPr>
                      <m:num>
                        <m:r>
                          <a:rPr lang="en-US" i="1">
                            <a:latin typeface="Cambria Math" panose="02040503050406030204" pitchFamily="18" charset="0"/>
                            <a:cs typeface="Helvetica" panose="020B0604020202020204" pitchFamily="34" charset="0"/>
                          </a:rPr>
                          <m:t>1.211</m:t>
                        </m:r>
                      </m:num>
                      <m:den>
                        <m:r>
                          <a:rPr lang="en-US" i="1">
                            <a:latin typeface="Cambria Math" panose="02040503050406030204" pitchFamily="18" charset="0"/>
                            <a:cs typeface="Helvetica" panose="020B0604020202020204" pitchFamily="34" charset="0"/>
                          </a:rPr>
                          <m:t>1.48</m:t>
                        </m:r>
                      </m:den>
                    </m:f>
                  </m:oMath>
                </a14:m>
                <a:r>
                  <a:rPr lang="en-US" dirty="0"/>
                  <a:t> = </a:t>
                </a:r>
                <a:r>
                  <a:rPr lang="en-US" dirty="0" smtClean="0"/>
                  <a:t>0.818</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6131" y="4248329"/>
                <a:ext cx="9893869" cy="1204112"/>
              </a:xfrm>
              <a:prstGeom prst="rect">
                <a:avLst/>
              </a:prstGeom>
              <a:blipFill>
                <a:blip r:embed="rId2"/>
                <a:stretch>
                  <a:fillRect l="-430" b="-990"/>
                </a:stretch>
              </a:blipFill>
              <a:ln w="31750">
                <a:solidFill>
                  <a:schemeClr val="accent1">
                    <a:shade val="50000"/>
                  </a:schemeClr>
                </a:solidFill>
              </a:ln>
            </p:spPr>
            <p:txBody>
              <a:bodyPr/>
              <a:lstStyle/>
              <a:p>
                <a:r>
                  <a:rPr lang="en-US">
                    <a:noFill/>
                  </a:rPr>
                  <a:t> </a:t>
                </a:r>
              </a:p>
            </p:txBody>
          </p:sp>
        </mc:Fallback>
      </mc:AlternateContent>
      <p:sp>
        <p:nvSpPr>
          <p:cNvPr id="9" name="TextBox 8"/>
          <p:cNvSpPr txBox="1"/>
          <p:nvPr/>
        </p:nvSpPr>
        <p:spPr>
          <a:xfrm>
            <a:off x="235424" y="5604841"/>
            <a:ext cx="9924576" cy="1200329"/>
          </a:xfrm>
          <a:prstGeom prst="rect">
            <a:avLst/>
          </a:prstGeom>
          <a:noFill/>
          <a:ln w="31750">
            <a:solidFill>
              <a:schemeClr val="accent1">
                <a:shade val="50000"/>
              </a:schemeClr>
            </a:solidFill>
          </a:ln>
        </p:spPr>
        <p:txBody>
          <a:bodyPr wrap="square" rtlCol="0">
            <a:spAutoFit/>
          </a:bodyPr>
          <a:lstStyle/>
          <a:p>
            <a:r>
              <a:rPr lang="en-US" dirty="0" smtClean="0"/>
              <a:t>Gini Index(Transport </a:t>
            </a:r>
            <a:r>
              <a:rPr lang="en-US" dirty="0" err="1" smtClean="0"/>
              <a:t>Mode,|Travel</a:t>
            </a:r>
            <a:r>
              <a:rPr lang="en-US" dirty="0" smtClean="0"/>
              <a:t> Cost=cheap) = 1-(0.8</a:t>
            </a:r>
            <a:r>
              <a:rPr lang="en-US" baseline="30000" dirty="0" smtClean="0"/>
              <a:t>2</a:t>
            </a:r>
            <a:r>
              <a:rPr lang="en-US" dirty="0" smtClean="0"/>
              <a:t>+0.2</a:t>
            </a:r>
            <a:r>
              <a:rPr lang="en-US" baseline="30000" dirty="0"/>
              <a:t>2</a:t>
            </a:r>
            <a:r>
              <a:rPr lang="en-US" dirty="0" smtClean="0"/>
              <a:t>) = 0.32</a:t>
            </a:r>
          </a:p>
          <a:p>
            <a:r>
              <a:rPr lang="en-US" dirty="0"/>
              <a:t>Gini Index(Transport </a:t>
            </a:r>
            <a:r>
              <a:rPr lang="en-US" dirty="0" err="1"/>
              <a:t>Mode,|Travel</a:t>
            </a:r>
            <a:r>
              <a:rPr lang="en-US" dirty="0"/>
              <a:t> </a:t>
            </a:r>
            <a:r>
              <a:rPr lang="en-US" dirty="0" smtClean="0"/>
              <a:t>Cost=Expensive) </a:t>
            </a:r>
            <a:r>
              <a:rPr lang="en-US" dirty="0"/>
              <a:t>= 1-</a:t>
            </a:r>
            <a:r>
              <a:rPr lang="en-US" dirty="0" smtClean="0"/>
              <a:t>(1</a:t>
            </a:r>
            <a:r>
              <a:rPr lang="en-US" baseline="30000" dirty="0" smtClean="0"/>
              <a:t>2</a:t>
            </a:r>
            <a:r>
              <a:rPr lang="en-US" dirty="0" smtClean="0"/>
              <a:t>+0</a:t>
            </a:r>
            <a:r>
              <a:rPr lang="en-US" baseline="30000" dirty="0" smtClean="0"/>
              <a:t>2</a:t>
            </a:r>
            <a:r>
              <a:rPr lang="en-US" dirty="0" smtClean="0"/>
              <a:t>)=0</a:t>
            </a:r>
          </a:p>
          <a:p>
            <a:r>
              <a:rPr lang="en-US" dirty="0"/>
              <a:t>Gini Index(Transport </a:t>
            </a:r>
            <a:r>
              <a:rPr lang="en-US" dirty="0" err="1"/>
              <a:t>Mode,|Travel</a:t>
            </a:r>
            <a:r>
              <a:rPr lang="en-US" dirty="0"/>
              <a:t> </a:t>
            </a:r>
            <a:r>
              <a:rPr lang="en-US" dirty="0" smtClean="0"/>
              <a:t>Cost=Standard) </a:t>
            </a:r>
            <a:r>
              <a:rPr lang="en-US" dirty="0"/>
              <a:t>= 1-(1</a:t>
            </a:r>
            <a:r>
              <a:rPr lang="en-US" baseline="30000" dirty="0"/>
              <a:t>2</a:t>
            </a:r>
            <a:r>
              <a:rPr lang="en-US" dirty="0"/>
              <a:t>+0</a:t>
            </a:r>
            <a:r>
              <a:rPr lang="en-US" baseline="30000" dirty="0"/>
              <a:t>2</a:t>
            </a:r>
            <a:r>
              <a:rPr lang="en-US" dirty="0"/>
              <a:t>)=</a:t>
            </a:r>
            <a:r>
              <a:rPr lang="en-US" dirty="0" smtClean="0"/>
              <a:t>0</a:t>
            </a:r>
          </a:p>
          <a:p>
            <a:r>
              <a:rPr lang="en-US" dirty="0" smtClean="0"/>
              <a:t>Gini </a:t>
            </a:r>
            <a:r>
              <a:rPr lang="en-US" dirty="0"/>
              <a:t>Index(Transport </a:t>
            </a:r>
            <a:r>
              <a:rPr lang="en-US" dirty="0" err="1"/>
              <a:t>Mode,|Travel</a:t>
            </a:r>
            <a:r>
              <a:rPr lang="en-US" dirty="0"/>
              <a:t> </a:t>
            </a:r>
            <a:r>
              <a:rPr lang="en-US" dirty="0" smtClean="0"/>
              <a:t>Cost=cheap) = 5/10*0.32+3/10*0+2/10*0 = 0.16</a:t>
            </a:r>
            <a:endParaRPr lang="en-US" dirty="0"/>
          </a:p>
        </p:txBody>
      </p:sp>
    </p:spTree>
    <p:extLst>
      <p:ext uri="{BB962C8B-B14F-4D97-AF65-F5344CB8AC3E}">
        <p14:creationId xmlns:p14="http://schemas.microsoft.com/office/powerpoint/2010/main" val="573884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16326</TotalTime>
  <Words>625</Words>
  <Application>Microsoft Office PowerPoint</Application>
  <PresentationFormat>Widescreen</PresentationFormat>
  <Paragraphs>180</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Cambria Math</vt:lpstr>
      <vt:lpstr>Helvetica</vt:lpstr>
      <vt:lpstr>Helvetica Light</vt:lpstr>
      <vt:lpstr>Wingdings</vt:lpstr>
      <vt:lpstr>Office Theme</vt:lpstr>
      <vt:lpstr>Feature subset selection using Information Theoretic Metrics </vt:lpstr>
      <vt:lpstr>Learning Objectives</vt:lpstr>
      <vt:lpstr>Information Theoretic approaches for Feature selection </vt:lpstr>
      <vt:lpstr>Entropy and Conditional entropy</vt:lpstr>
      <vt:lpstr>Information  Gain</vt:lpstr>
      <vt:lpstr>Gain Ratio</vt:lpstr>
      <vt:lpstr>Gini Index</vt:lpstr>
      <vt:lpstr>Example</vt:lpstr>
      <vt:lpstr>Example (Contd..)</vt:lpstr>
      <vt:lpstr>Example (Contd..)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441</cp:revision>
  <dcterms:created xsi:type="dcterms:W3CDTF">2018-10-16T06:13:57Z</dcterms:created>
  <dcterms:modified xsi:type="dcterms:W3CDTF">2019-07-19T10:08:37Z</dcterms:modified>
</cp:coreProperties>
</file>